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8" r:id="rId4"/>
    <p:sldId id="259" r:id="rId5"/>
    <p:sldId id="262" r:id="rId6"/>
    <p:sldId id="261" r:id="rId7"/>
    <p:sldId id="260" r:id="rId8"/>
    <p:sldId id="264" r:id="rId9"/>
    <p:sldId id="263" r:id="rId10"/>
    <p:sldId id="265" r:id="rId11"/>
    <p:sldId id="266" r:id="rId12"/>
    <p:sldId id="267" r:id="rId13"/>
    <p:sldId id="270" r:id="rId14"/>
    <p:sldId id="269" r:id="rId15"/>
    <p:sldId id="268" r:id="rId16"/>
    <p:sldId id="271" r:id="rId17"/>
    <p:sldId id="272" r:id="rId18"/>
    <p:sldId id="273" r:id="rId19"/>
    <p:sldId id="274" r:id="rId20"/>
    <p:sldId id="275" r:id="rId21"/>
    <p:sldId id="276" r:id="rId22"/>
    <p:sldId id="277" r:id="rId23"/>
    <p:sldId id="279" r:id="rId24"/>
    <p:sldId id="278"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B58C32-E114-41A2-90FB-5453CF78F2F4}" v="2" dt="2021-11-10T17:44:47.6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11/10/2021</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68862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11/10/2021</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114709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11/10/2021</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6563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11/10/2021</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2857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11/10/2021</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4990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11/10/2021</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969981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11/10/2021</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91643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11/10/2021</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907676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11/10/2021</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34036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11/10/2021</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844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11/10/2021</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1271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11/10/2021</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1793206030"/>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20906B-443B-4C2C-8A59-6BF129F9175E}"/>
              </a:ext>
            </a:extLst>
          </p:cNvPr>
          <p:cNvSpPr>
            <a:spLocks noGrp="1"/>
          </p:cNvSpPr>
          <p:nvPr>
            <p:ph type="ctrTitle"/>
          </p:nvPr>
        </p:nvSpPr>
        <p:spPr>
          <a:xfrm>
            <a:off x="5297762" y="640080"/>
            <a:ext cx="6251110" cy="3566160"/>
          </a:xfrm>
        </p:spPr>
        <p:txBody>
          <a:bodyPr anchor="b">
            <a:normAutofit/>
          </a:bodyPr>
          <a:lstStyle/>
          <a:p>
            <a:r>
              <a:rPr lang="en-GB"/>
              <a:t>Can I Be Gay and Christian?</a:t>
            </a:r>
            <a:endParaRPr lang="en-GB" dirty="0"/>
          </a:p>
        </p:txBody>
      </p:sp>
      <p:sp>
        <p:nvSpPr>
          <p:cNvPr id="3" name="Subtitle 2">
            <a:extLst>
              <a:ext uri="{FF2B5EF4-FFF2-40B4-BE49-F238E27FC236}">
                <a16:creationId xmlns:a16="http://schemas.microsoft.com/office/drawing/2014/main" id="{BBDB0649-FFE0-43E0-8CD2-E02FA0B1E833}"/>
              </a:ext>
            </a:extLst>
          </p:cNvPr>
          <p:cNvSpPr>
            <a:spLocks noGrp="1"/>
          </p:cNvSpPr>
          <p:nvPr>
            <p:ph type="subTitle" idx="1"/>
          </p:nvPr>
        </p:nvSpPr>
        <p:spPr>
          <a:xfrm>
            <a:off x="5297760" y="4636008"/>
            <a:ext cx="6251111" cy="1572768"/>
          </a:xfrm>
        </p:spPr>
        <p:txBody>
          <a:bodyPr>
            <a:normAutofit/>
          </a:bodyPr>
          <a:lstStyle/>
          <a:p>
            <a:r>
              <a:rPr lang="en-GB"/>
              <a:t>Part Two</a:t>
            </a:r>
            <a:endParaRPr lang="en-GB" dirty="0"/>
          </a:p>
        </p:txBody>
      </p:sp>
      <p:sp>
        <p:nvSpPr>
          <p:cNvPr id="11" name="Rectangle 6">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CC4469"/>
          </a:solidFill>
          <a:ln w="38100" cap="rnd">
            <a:solidFill>
              <a:srgbClr val="CC446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3E2BD6A-1585-4AB6-920E-58A4CF6BF02B}"/>
              </a:ext>
            </a:extLst>
          </p:cNvPr>
          <p:cNvPicPr>
            <a:picLocks noChangeAspect="1"/>
          </p:cNvPicPr>
          <p:nvPr/>
        </p:nvPicPr>
        <p:blipFill rotWithShape="1">
          <a:blip r:embed="rId2"/>
          <a:srcRect l="1812" r="60668"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Tree>
    <p:extLst>
      <p:ext uri="{BB962C8B-B14F-4D97-AF65-F5344CB8AC3E}">
        <p14:creationId xmlns:p14="http://schemas.microsoft.com/office/powerpoint/2010/main" val="1545069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029" name="Rectangle 72">
            <a:extLst>
              <a:ext uri="{FF2B5EF4-FFF2-40B4-BE49-F238E27FC236}">
                <a16:creationId xmlns:a16="http://schemas.microsoft.com/office/drawing/2014/main" id="{93245F62-CCC4-49E4-B95B-EA6C1E7905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B3A2E1-2881-4943-B1A7-DED303C471FE}"/>
              </a:ext>
            </a:extLst>
          </p:cNvPr>
          <p:cNvSpPr>
            <a:spLocks noGrp="1"/>
          </p:cNvSpPr>
          <p:nvPr>
            <p:ph type="title"/>
          </p:nvPr>
        </p:nvSpPr>
        <p:spPr>
          <a:xfrm>
            <a:off x="638882" y="3577456"/>
            <a:ext cx="10909640" cy="1687814"/>
          </a:xfrm>
        </p:spPr>
        <p:txBody>
          <a:bodyPr vert="horz" lIns="91440" tIns="45720" rIns="91440" bIns="45720" rtlCol="0" anchor="b">
            <a:normAutofit/>
          </a:bodyPr>
          <a:lstStyle/>
          <a:p>
            <a:pPr algn="ctr"/>
            <a:r>
              <a:rPr lang="en-US" sz="10000"/>
              <a:t>The Jesus attitude </a:t>
            </a:r>
          </a:p>
        </p:txBody>
      </p:sp>
      <p:pic>
        <p:nvPicPr>
          <p:cNvPr id="1026" name="Picture 2" descr="The Woman at the Well | Kids Corner">
            <a:extLst>
              <a:ext uri="{FF2B5EF4-FFF2-40B4-BE49-F238E27FC236}">
                <a16:creationId xmlns:a16="http://schemas.microsoft.com/office/drawing/2014/main" id="{006C78A0-573D-4F65-AA86-BB25AD9C86D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536798" y="591670"/>
            <a:ext cx="5113807" cy="2688873"/>
          </a:xfrm>
          <a:prstGeom prst="rect">
            <a:avLst/>
          </a:prstGeom>
          <a:noFill/>
          <a:extLst>
            <a:ext uri="{909E8E84-426E-40DD-AFC4-6F175D3DCCD1}">
              <a14:hiddenFill xmlns:a14="http://schemas.microsoft.com/office/drawing/2010/main">
                <a:solidFill>
                  <a:srgbClr val="FFFFFF"/>
                </a:solidFill>
              </a14:hiddenFill>
            </a:ext>
          </a:extLst>
        </p:spPr>
      </p:pic>
      <p:sp>
        <p:nvSpPr>
          <p:cNvPr id="1030" name="Rectangle 6">
            <a:extLst>
              <a:ext uri="{FF2B5EF4-FFF2-40B4-BE49-F238E27FC236}">
                <a16:creationId xmlns:a16="http://schemas.microsoft.com/office/drawing/2014/main" id="{E6C0DD6B-6AA3-448F-9B99-8386295BC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5509052"/>
            <a:ext cx="4572000" cy="27432"/>
          </a:xfrm>
          <a:custGeom>
            <a:avLst/>
            <a:gdLst>
              <a:gd name="connsiteX0" fmla="*/ 0 w 4572000"/>
              <a:gd name="connsiteY0" fmla="*/ 0 h 27432"/>
              <a:gd name="connsiteX1" fmla="*/ 607423 w 4572000"/>
              <a:gd name="connsiteY1" fmla="*/ 0 h 27432"/>
              <a:gd name="connsiteX2" fmla="*/ 1123406 w 4572000"/>
              <a:gd name="connsiteY2" fmla="*/ 0 h 27432"/>
              <a:gd name="connsiteX3" fmla="*/ 1685109 w 4572000"/>
              <a:gd name="connsiteY3" fmla="*/ 0 h 27432"/>
              <a:gd name="connsiteX4" fmla="*/ 2383971 w 4572000"/>
              <a:gd name="connsiteY4" fmla="*/ 0 h 27432"/>
              <a:gd name="connsiteX5" fmla="*/ 2991394 w 4572000"/>
              <a:gd name="connsiteY5" fmla="*/ 0 h 27432"/>
              <a:gd name="connsiteX6" fmla="*/ 3553097 w 4572000"/>
              <a:gd name="connsiteY6" fmla="*/ 0 h 27432"/>
              <a:gd name="connsiteX7" fmla="*/ 4572000 w 4572000"/>
              <a:gd name="connsiteY7" fmla="*/ 0 h 27432"/>
              <a:gd name="connsiteX8" fmla="*/ 4572000 w 4572000"/>
              <a:gd name="connsiteY8" fmla="*/ 27432 h 27432"/>
              <a:gd name="connsiteX9" fmla="*/ 3918857 w 4572000"/>
              <a:gd name="connsiteY9" fmla="*/ 27432 h 27432"/>
              <a:gd name="connsiteX10" fmla="*/ 3357154 w 4572000"/>
              <a:gd name="connsiteY10" fmla="*/ 27432 h 27432"/>
              <a:gd name="connsiteX11" fmla="*/ 2612571 w 4572000"/>
              <a:gd name="connsiteY11" fmla="*/ 27432 h 27432"/>
              <a:gd name="connsiteX12" fmla="*/ 2005149 w 4572000"/>
              <a:gd name="connsiteY12" fmla="*/ 27432 h 27432"/>
              <a:gd name="connsiteX13" fmla="*/ 1489166 w 4572000"/>
              <a:gd name="connsiteY13" fmla="*/ 27432 h 27432"/>
              <a:gd name="connsiteX14" fmla="*/ 790303 w 4572000"/>
              <a:gd name="connsiteY14" fmla="*/ 27432 h 27432"/>
              <a:gd name="connsiteX15" fmla="*/ 0 w 4572000"/>
              <a:gd name="connsiteY15" fmla="*/ 27432 h 27432"/>
              <a:gd name="connsiteX16" fmla="*/ 0 w 457200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27432" fill="none" extrusionOk="0">
                <a:moveTo>
                  <a:pt x="0" y="0"/>
                </a:moveTo>
                <a:cubicBezTo>
                  <a:pt x="150397" y="-23421"/>
                  <a:pt x="474161" y="9174"/>
                  <a:pt x="607423" y="0"/>
                </a:cubicBezTo>
                <a:cubicBezTo>
                  <a:pt x="740685" y="-9174"/>
                  <a:pt x="868821" y="-4258"/>
                  <a:pt x="1123406" y="0"/>
                </a:cubicBezTo>
                <a:cubicBezTo>
                  <a:pt x="1377991" y="4258"/>
                  <a:pt x="1567664" y="-12410"/>
                  <a:pt x="1685109" y="0"/>
                </a:cubicBezTo>
                <a:cubicBezTo>
                  <a:pt x="1802554" y="12410"/>
                  <a:pt x="2193086" y="-14353"/>
                  <a:pt x="2383971" y="0"/>
                </a:cubicBezTo>
                <a:cubicBezTo>
                  <a:pt x="2574856" y="14353"/>
                  <a:pt x="2697477" y="-26142"/>
                  <a:pt x="2991394" y="0"/>
                </a:cubicBezTo>
                <a:cubicBezTo>
                  <a:pt x="3285311" y="26142"/>
                  <a:pt x="3423667" y="26544"/>
                  <a:pt x="3553097" y="0"/>
                </a:cubicBezTo>
                <a:cubicBezTo>
                  <a:pt x="3682527" y="-26544"/>
                  <a:pt x="4344147" y="50350"/>
                  <a:pt x="4572000" y="0"/>
                </a:cubicBezTo>
                <a:cubicBezTo>
                  <a:pt x="4571027" y="8304"/>
                  <a:pt x="4571522" y="21512"/>
                  <a:pt x="4572000" y="27432"/>
                </a:cubicBezTo>
                <a:cubicBezTo>
                  <a:pt x="4438349" y="5490"/>
                  <a:pt x="4090129" y="31231"/>
                  <a:pt x="3918857" y="27432"/>
                </a:cubicBezTo>
                <a:cubicBezTo>
                  <a:pt x="3747585" y="23633"/>
                  <a:pt x="3498826" y="6883"/>
                  <a:pt x="3357154" y="27432"/>
                </a:cubicBezTo>
                <a:cubicBezTo>
                  <a:pt x="3215482" y="47981"/>
                  <a:pt x="2784289" y="56849"/>
                  <a:pt x="2612571" y="27432"/>
                </a:cubicBezTo>
                <a:cubicBezTo>
                  <a:pt x="2440853" y="-1985"/>
                  <a:pt x="2261292" y="25951"/>
                  <a:pt x="2005149" y="27432"/>
                </a:cubicBezTo>
                <a:cubicBezTo>
                  <a:pt x="1749006" y="28913"/>
                  <a:pt x="1700078" y="34342"/>
                  <a:pt x="1489166" y="27432"/>
                </a:cubicBezTo>
                <a:cubicBezTo>
                  <a:pt x="1278254" y="20522"/>
                  <a:pt x="1077188" y="56916"/>
                  <a:pt x="790303" y="27432"/>
                </a:cubicBezTo>
                <a:cubicBezTo>
                  <a:pt x="503418" y="-2052"/>
                  <a:pt x="359168" y="57044"/>
                  <a:pt x="0" y="27432"/>
                </a:cubicBezTo>
                <a:cubicBezTo>
                  <a:pt x="-1048" y="14992"/>
                  <a:pt x="-1120" y="7447"/>
                  <a:pt x="0" y="0"/>
                </a:cubicBezTo>
                <a:close/>
              </a:path>
              <a:path w="4572000" h="27432" stroke="0" extrusionOk="0">
                <a:moveTo>
                  <a:pt x="0" y="0"/>
                </a:moveTo>
                <a:cubicBezTo>
                  <a:pt x="155698" y="6780"/>
                  <a:pt x="465972" y="13197"/>
                  <a:pt x="607423" y="0"/>
                </a:cubicBezTo>
                <a:cubicBezTo>
                  <a:pt x="748874" y="-13197"/>
                  <a:pt x="1014133" y="22994"/>
                  <a:pt x="1123406" y="0"/>
                </a:cubicBezTo>
                <a:cubicBezTo>
                  <a:pt x="1232679" y="-22994"/>
                  <a:pt x="1639431" y="-2997"/>
                  <a:pt x="1867989" y="0"/>
                </a:cubicBezTo>
                <a:cubicBezTo>
                  <a:pt x="2096547" y="2997"/>
                  <a:pt x="2265668" y="29557"/>
                  <a:pt x="2475411" y="0"/>
                </a:cubicBezTo>
                <a:cubicBezTo>
                  <a:pt x="2685154" y="-29557"/>
                  <a:pt x="2951491" y="73"/>
                  <a:pt x="3082834" y="0"/>
                </a:cubicBezTo>
                <a:cubicBezTo>
                  <a:pt x="3214177" y="-73"/>
                  <a:pt x="3641000" y="-33478"/>
                  <a:pt x="3827417" y="0"/>
                </a:cubicBezTo>
                <a:cubicBezTo>
                  <a:pt x="4013834" y="33478"/>
                  <a:pt x="4345917" y="14255"/>
                  <a:pt x="4572000" y="0"/>
                </a:cubicBezTo>
                <a:cubicBezTo>
                  <a:pt x="4572485" y="9333"/>
                  <a:pt x="4573278" y="19699"/>
                  <a:pt x="4572000" y="27432"/>
                </a:cubicBezTo>
                <a:cubicBezTo>
                  <a:pt x="4318030" y="43025"/>
                  <a:pt x="4161104" y="34314"/>
                  <a:pt x="4010297" y="27432"/>
                </a:cubicBezTo>
                <a:cubicBezTo>
                  <a:pt x="3859490" y="20550"/>
                  <a:pt x="3592529" y="6613"/>
                  <a:pt x="3357154" y="27432"/>
                </a:cubicBezTo>
                <a:cubicBezTo>
                  <a:pt x="3121779" y="48251"/>
                  <a:pt x="2884285" y="3780"/>
                  <a:pt x="2704011" y="27432"/>
                </a:cubicBezTo>
                <a:cubicBezTo>
                  <a:pt x="2523737" y="51084"/>
                  <a:pt x="2295944" y="32081"/>
                  <a:pt x="2096589" y="27432"/>
                </a:cubicBezTo>
                <a:cubicBezTo>
                  <a:pt x="1897234" y="22783"/>
                  <a:pt x="1623782" y="52518"/>
                  <a:pt x="1352006" y="27432"/>
                </a:cubicBezTo>
                <a:cubicBezTo>
                  <a:pt x="1080230" y="2346"/>
                  <a:pt x="869959" y="12864"/>
                  <a:pt x="607423" y="27432"/>
                </a:cubicBezTo>
                <a:cubicBezTo>
                  <a:pt x="344887" y="42000"/>
                  <a:pt x="188100" y="40051"/>
                  <a:pt x="0" y="27432"/>
                </a:cubicBezTo>
                <a:cubicBezTo>
                  <a:pt x="211" y="18145"/>
                  <a:pt x="120" y="6480"/>
                  <a:pt x="0" y="0"/>
                </a:cubicBezTo>
                <a:close/>
              </a:path>
            </a:pathLst>
          </a:custGeom>
          <a:solidFill>
            <a:srgbClr val="CC4469"/>
          </a:solidFill>
          <a:ln w="38100" cap="rnd">
            <a:solidFill>
              <a:srgbClr val="CC446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1" name="Date Placeholder 26">
            <a:extLst>
              <a:ext uri="{FF2B5EF4-FFF2-40B4-BE49-F238E27FC236}">
                <a16:creationId xmlns:a16="http://schemas.microsoft.com/office/drawing/2014/main" id="{F28B82B1-E269-4325-A665-6CFE5DEE5DE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6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
        <p:nvSpPr>
          <p:cNvPr id="1032" name="Footer Placeholder 27">
            <a:extLst>
              <a:ext uri="{FF2B5EF4-FFF2-40B4-BE49-F238E27FC236}">
                <a16:creationId xmlns:a16="http://schemas.microsoft.com/office/drawing/2014/main" id="{7C700527-76FD-4DF4-A597-6F5E089CA0C2}"/>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6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
        <p:nvSpPr>
          <p:cNvPr id="1033" name="Slide Number Placeholder 28">
            <a:extLst>
              <a:ext uri="{FF2B5EF4-FFF2-40B4-BE49-F238E27FC236}">
                <a16:creationId xmlns:a16="http://schemas.microsoft.com/office/drawing/2014/main" id="{B5EA49A9-01EB-4D60-A392-7DC9B625D67D}"/>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6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Tree>
    <p:extLst>
      <p:ext uri="{BB962C8B-B14F-4D97-AF65-F5344CB8AC3E}">
        <p14:creationId xmlns:p14="http://schemas.microsoft.com/office/powerpoint/2010/main" val="2149045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9" name="Rectangle 138">
            <a:extLst>
              <a:ext uri="{FF2B5EF4-FFF2-40B4-BE49-F238E27FC236}">
                <a16:creationId xmlns:a16="http://schemas.microsoft.com/office/drawing/2014/main" id="{A6D37EE4-EA1B-46EE-A54B-5233C63C9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B3A2E1-2881-4943-B1A7-DED303C471FE}"/>
              </a:ext>
            </a:extLst>
          </p:cNvPr>
          <p:cNvSpPr>
            <a:spLocks noGrp="1"/>
          </p:cNvSpPr>
          <p:nvPr>
            <p:ph type="title"/>
          </p:nvPr>
        </p:nvSpPr>
        <p:spPr>
          <a:xfrm>
            <a:off x="7034585" y="703293"/>
            <a:ext cx="4584921" cy="1949815"/>
          </a:xfrm>
        </p:spPr>
        <p:txBody>
          <a:bodyPr vert="horz" lIns="91440" tIns="45720" rIns="91440" bIns="45720" rtlCol="0" anchor="b">
            <a:normAutofit/>
          </a:bodyPr>
          <a:lstStyle/>
          <a:p>
            <a:r>
              <a:rPr lang="en-US" sz="6000"/>
              <a:t>The Jesus attitude </a:t>
            </a:r>
          </a:p>
        </p:txBody>
      </p:sp>
      <p:pic>
        <p:nvPicPr>
          <p:cNvPr id="1026" name="Picture 2" descr="The Woman at the Well | Kids Corner">
            <a:extLst>
              <a:ext uri="{FF2B5EF4-FFF2-40B4-BE49-F238E27FC236}">
                <a16:creationId xmlns:a16="http://schemas.microsoft.com/office/drawing/2014/main" id="{006C78A0-573D-4F65-AA86-BB25AD9C86D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053" r="8575" b="2"/>
          <a:stretch/>
        </p:blipFill>
        <p:spPr bwMode="auto">
          <a:xfrm>
            <a:off x="866691" y="1216968"/>
            <a:ext cx="5416261" cy="4424065"/>
          </a:xfrm>
          <a:custGeom>
            <a:avLst/>
            <a:gdLst/>
            <a:ahLst/>
            <a:cxnLst/>
            <a:rect l="l" t="t" r="r" b="b"/>
            <a:pathLst>
              <a:path w="5531320" h="4424065">
                <a:moveTo>
                  <a:pt x="4292328" y="3931444"/>
                </a:moveTo>
                <a:cubicBezTo>
                  <a:pt x="3830135" y="4131325"/>
                  <a:pt x="3346708" y="4259111"/>
                  <a:pt x="2855653" y="4364392"/>
                </a:cubicBezTo>
                <a:lnTo>
                  <a:pt x="2855525" y="4364392"/>
                </a:lnTo>
                <a:cubicBezTo>
                  <a:pt x="3386634" y="4394018"/>
                  <a:pt x="3853531" y="4210158"/>
                  <a:pt x="4292328" y="3931444"/>
                </a:cubicBezTo>
                <a:close/>
                <a:moveTo>
                  <a:pt x="4302118" y="3923561"/>
                </a:moveTo>
                <a:lnTo>
                  <a:pt x="4301102" y="3924959"/>
                </a:lnTo>
                <a:lnTo>
                  <a:pt x="4302881" y="3924959"/>
                </a:lnTo>
                <a:close/>
                <a:moveTo>
                  <a:pt x="3885572" y="334733"/>
                </a:moveTo>
                <a:cubicBezTo>
                  <a:pt x="4046889" y="406840"/>
                  <a:pt x="4203653" y="488713"/>
                  <a:pt x="4355013" y="579880"/>
                </a:cubicBezTo>
                <a:cubicBezTo>
                  <a:pt x="4662082" y="768063"/>
                  <a:pt x="4933803" y="995790"/>
                  <a:pt x="5144619" y="1290779"/>
                </a:cubicBezTo>
                <a:cubicBezTo>
                  <a:pt x="5314365" y="1528042"/>
                  <a:pt x="5426258" y="1789591"/>
                  <a:pt x="5468598" y="2088522"/>
                </a:cubicBezTo>
                <a:cubicBezTo>
                  <a:pt x="5479330" y="2001424"/>
                  <a:pt x="5480182" y="1913385"/>
                  <a:pt x="5471141" y="1826083"/>
                </a:cubicBezTo>
                <a:cubicBezTo>
                  <a:pt x="5455337" y="1662962"/>
                  <a:pt x="5406307" y="1504799"/>
                  <a:pt x="5327080" y="1361348"/>
                </a:cubicBezTo>
                <a:cubicBezTo>
                  <a:pt x="5206160" y="1140233"/>
                  <a:pt x="5033362" y="965782"/>
                  <a:pt x="4833354" y="816507"/>
                </a:cubicBezTo>
                <a:cubicBezTo>
                  <a:pt x="4597235" y="640276"/>
                  <a:pt x="4336322" y="509438"/>
                  <a:pt x="4063457" y="400724"/>
                </a:cubicBezTo>
                <a:cubicBezTo>
                  <a:pt x="4033360" y="388607"/>
                  <a:pt x="4003060" y="376909"/>
                  <a:pt x="3972544" y="365631"/>
                </a:cubicBezTo>
                <a:cubicBezTo>
                  <a:pt x="3943680" y="354950"/>
                  <a:pt x="3914563" y="345033"/>
                  <a:pt x="3885572" y="334733"/>
                </a:cubicBezTo>
                <a:close/>
                <a:moveTo>
                  <a:pt x="3865737" y="329520"/>
                </a:moveTo>
                <a:cubicBezTo>
                  <a:pt x="3865737" y="329520"/>
                  <a:pt x="3865737" y="330410"/>
                  <a:pt x="3866500" y="330537"/>
                </a:cubicBezTo>
                <a:lnTo>
                  <a:pt x="3869806" y="330156"/>
                </a:lnTo>
                <a:close/>
                <a:moveTo>
                  <a:pt x="2219772" y="85645"/>
                </a:moveTo>
                <a:cubicBezTo>
                  <a:pt x="2206943" y="84005"/>
                  <a:pt x="2193910" y="85264"/>
                  <a:pt x="2181627" y="89333"/>
                </a:cubicBezTo>
                <a:cubicBezTo>
                  <a:pt x="1932920" y="125113"/>
                  <a:pt x="1690800" y="197118"/>
                  <a:pt x="1462972" y="303073"/>
                </a:cubicBezTo>
                <a:cubicBezTo>
                  <a:pt x="971789" y="529528"/>
                  <a:pt x="578130" y="865460"/>
                  <a:pt x="308698" y="1338461"/>
                </a:cubicBezTo>
                <a:cubicBezTo>
                  <a:pt x="180225" y="1561852"/>
                  <a:pt x="97653" y="1808638"/>
                  <a:pt x="65840" y="2064364"/>
                </a:cubicBezTo>
                <a:cubicBezTo>
                  <a:pt x="71943" y="2050505"/>
                  <a:pt x="77284" y="2036391"/>
                  <a:pt x="82115" y="2022150"/>
                </a:cubicBezTo>
                <a:cubicBezTo>
                  <a:pt x="170104" y="1763653"/>
                  <a:pt x="279580" y="1515073"/>
                  <a:pt x="423261" y="1282260"/>
                </a:cubicBezTo>
                <a:cubicBezTo>
                  <a:pt x="630770" y="945565"/>
                  <a:pt x="895371" y="664944"/>
                  <a:pt x="1231812" y="454001"/>
                </a:cubicBezTo>
                <a:cubicBezTo>
                  <a:pt x="1535193" y="263783"/>
                  <a:pt x="1866802" y="149729"/>
                  <a:pt x="2219772" y="85645"/>
                </a:cubicBezTo>
                <a:close/>
                <a:moveTo>
                  <a:pt x="2612541" y="836"/>
                </a:moveTo>
                <a:cubicBezTo>
                  <a:pt x="2715914" y="-4250"/>
                  <a:pt x="2831240" y="14695"/>
                  <a:pt x="2946311" y="35548"/>
                </a:cubicBezTo>
                <a:cubicBezTo>
                  <a:pt x="3291652" y="98106"/>
                  <a:pt x="3631144" y="182915"/>
                  <a:pt x="3961100" y="303581"/>
                </a:cubicBezTo>
                <a:cubicBezTo>
                  <a:pt x="4278341" y="419543"/>
                  <a:pt x="4581341" y="563350"/>
                  <a:pt x="4854588" y="764502"/>
                </a:cubicBezTo>
                <a:cubicBezTo>
                  <a:pt x="5067438" y="921152"/>
                  <a:pt x="5250408" y="1105521"/>
                  <a:pt x="5377813" y="1339732"/>
                </a:cubicBezTo>
                <a:cubicBezTo>
                  <a:pt x="5459812" y="1489986"/>
                  <a:pt x="5510304" y="1655396"/>
                  <a:pt x="5526198" y="1825829"/>
                </a:cubicBezTo>
                <a:cubicBezTo>
                  <a:pt x="5538277" y="1951327"/>
                  <a:pt x="5527342" y="2074917"/>
                  <a:pt x="5510558" y="2199398"/>
                </a:cubicBezTo>
                <a:cubicBezTo>
                  <a:pt x="5502967" y="2266991"/>
                  <a:pt x="5502713" y="2335195"/>
                  <a:pt x="5509796" y="2402839"/>
                </a:cubicBezTo>
                <a:cubicBezTo>
                  <a:pt x="5534208" y="2664197"/>
                  <a:pt x="5468472" y="2926051"/>
                  <a:pt x="5323520" y="3144890"/>
                </a:cubicBezTo>
                <a:cubicBezTo>
                  <a:pt x="5201340" y="3332234"/>
                  <a:pt x="5041042" y="3491719"/>
                  <a:pt x="4853062" y="3612932"/>
                </a:cubicBezTo>
                <a:cubicBezTo>
                  <a:pt x="4671110" y="3732072"/>
                  <a:pt x="4498566" y="3864563"/>
                  <a:pt x="4316359" y="3982940"/>
                </a:cubicBezTo>
                <a:cubicBezTo>
                  <a:pt x="4019717" y="4175573"/>
                  <a:pt x="3701077" y="4317347"/>
                  <a:pt x="3352557" y="4386771"/>
                </a:cubicBezTo>
                <a:cubicBezTo>
                  <a:pt x="3160954" y="4425590"/>
                  <a:pt x="2964456" y="4434173"/>
                  <a:pt x="2770207" y="4412201"/>
                </a:cubicBezTo>
                <a:cubicBezTo>
                  <a:pt x="2685525" y="4402537"/>
                  <a:pt x="2599953" y="4402410"/>
                  <a:pt x="2514889" y="4393637"/>
                </a:cubicBezTo>
                <a:cubicBezTo>
                  <a:pt x="2307137" y="4370851"/>
                  <a:pt x="2102209" y="4327277"/>
                  <a:pt x="1903167" y="4263562"/>
                </a:cubicBezTo>
                <a:cubicBezTo>
                  <a:pt x="1560623" y="4156119"/>
                  <a:pt x="1238932" y="4006972"/>
                  <a:pt x="948393" y="3794249"/>
                </a:cubicBezTo>
                <a:cubicBezTo>
                  <a:pt x="647554" y="3573897"/>
                  <a:pt x="396813" y="3308660"/>
                  <a:pt x="223634" y="2975526"/>
                </a:cubicBezTo>
                <a:cubicBezTo>
                  <a:pt x="129454" y="2796370"/>
                  <a:pt x="67150" y="2602198"/>
                  <a:pt x="39520" y="2401695"/>
                </a:cubicBezTo>
                <a:cubicBezTo>
                  <a:pt x="34510" y="2367555"/>
                  <a:pt x="26729" y="2333872"/>
                  <a:pt x="16252" y="2300991"/>
                </a:cubicBezTo>
                <a:cubicBezTo>
                  <a:pt x="-9179" y="2218598"/>
                  <a:pt x="-24" y="2135695"/>
                  <a:pt x="11801" y="2053556"/>
                </a:cubicBezTo>
                <a:cubicBezTo>
                  <a:pt x="93686" y="1480615"/>
                  <a:pt x="377868" y="1021983"/>
                  <a:pt x="812850" y="651084"/>
                </a:cubicBezTo>
                <a:cubicBezTo>
                  <a:pt x="1176755" y="340201"/>
                  <a:pt x="1598260" y="146042"/>
                  <a:pt x="2066810" y="52586"/>
                </a:cubicBezTo>
                <a:cubicBezTo>
                  <a:pt x="2154544" y="35039"/>
                  <a:pt x="2243041" y="23087"/>
                  <a:pt x="2332046" y="14441"/>
                </a:cubicBezTo>
                <a:cubicBezTo>
                  <a:pt x="2421052" y="5794"/>
                  <a:pt x="2508913" y="2107"/>
                  <a:pt x="2612541" y="836"/>
                </a:cubicBezTo>
                <a:close/>
              </a:path>
            </a:pathLst>
          </a:custGeom>
          <a:noFill/>
          <a:extLst>
            <a:ext uri="{909E8E84-426E-40DD-AFC4-6F175D3DCCD1}">
              <a14:hiddenFill xmlns:a14="http://schemas.microsoft.com/office/drawing/2010/main">
                <a:solidFill>
                  <a:srgbClr val="FFFFFF"/>
                </a:solidFill>
              </a14:hiddenFill>
            </a:ext>
          </a:extLst>
        </p:spPr>
      </p:pic>
      <p:sp>
        <p:nvSpPr>
          <p:cNvPr id="141" name="Rectangle 6">
            <a:extLst>
              <a:ext uri="{FF2B5EF4-FFF2-40B4-BE49-F238E27FC236}">
                <a16:creationId xmlns:a16="http://schemas.microsoft.com/office/drawing/2014/main" id="{3EB27620-B0B1-4232-A055-99D347606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3815" y="2895147"/>
            <a:ext cx="3474720" cy="27432"/>
          </a:xfrm>
          <a:custGeom>
            <a:avLst/>
            <a:gdLst>
              <a:gd name="connsiteX0" fmla="*/ 0 w 3474720"/>
              <a:gd name="connsiteY0" fmla="*/ 0 h 27432"/>
              <a:gd name="connsiteX1" fmla="*/ 660197 w 3474720"/>
              <a:gd name="connsiteY1" fmla="*/ 0 h 27432"/>
              <a:gd name="connsiteX2" fmla="*/ 1355141 w 3474720"/>
              <a:gd name="connsiteY2" fmla="*/ 0 h 27432"/>
              <a:gd name="connsiteX3" fmla="*/ 2084832 w 3474720"/>
              <a:gd name="connsiteY3" fmla="*/ 0 h 27432"/>
              <a:gd name="connsiteX4" fmla="*/ 2814523 w 3474720"/>
              <a:gd name="connsiteY4" fmla="*/ 0 h 27432"/>
              <a:gd name="connsiteX5" fmla="*/ 3474720 w 3474720"/>
              <a:gd name="connsiteY5" fmla="*/ 0 h 27432"/>
              <a:gd name="connsiteX6" fmla="*/ 3474720 w 3474720"/>
              <a:gd name="connsiteY6" fmla="*/ 27432 h 27432"/>
              <a:gd name="connsiteX7" fmla="*/ 2710282 w 3474720"/>
              <a:gd name="connsiteY7" fmla="*/ 27432 h 27432"/>
              <a:gd name="connsiteX8" fmla="*/ 1945843 w 3474720"/>
              <a:gd name="connsiteY8" fmla="*/ 27432 h 27432"/>
              <a:gd name="connsiteX9" fmla="*/ 1250899 w 3474720"/>
              <a:gd name="connsiteY9" fmla="*/ 27432 h 27432"/>
              <a:gd name="connsiteX10" fmla="*/ 0 w 3474720"/>
              <a:gd name="connsiteY10" fmla="*/ 27432 h 27432"/>
              <a:gd name="connsiteX11" fmla="*/ 0 w 3474720"/>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74720" h="27432" fill="none" extrusionOk="0">
                <a:moveTo>
                  <a:pt x="0" y="0"/>
                </a:moveTo>
                <a:cubicBezTo>
                  <a:pt x="307185" y="-8713"/>
                  <a:pt x="392307" y="-13121"/>
                  <a:pt x="660197" y="0"/>
                </a:cubicBezTo>
                <a:cubicBezTo>
                  <a:pt x="928087" y="13121"/>
                  <a:pt x="1167029" y="-2668"/>
                  <a:pt x="1355141" y="0"/>
                </a:cubicBezTo>
                <a:cubicBezTo>
                  <a:pt x="1543253" y="2668"/>
                  <a:pt x="1739408" y="-6709"/>
                  <a:pt x="2084832" y="0"/>
                </a:cubicBezTo>
                <a:cubicBezTo>
                  <a:pt x="2430256" y="6709"/>
                  <a:pt x="2538889" y="29706"/>
                  <a:pt x="2814523" y="0"/>
                </a:cubicBezTo>
                <a:cubicBezTo>
                  <a:pt x="3090157" y="-29706"/>
                  <a:pt x="3152920" y="-15446"/>
                  <a:pt x="3474720" y="0"/>
                </a:cubicBezTo>
                <a:cubicBezTo>
                  <a:pt x="3473554" y="7395"/>
                  <a:pt x="3474765" y="21864"/>
                  <a:pt x="3474720" y="27432"/>
                </a:cubicBezTo>
                <a:cubicBezTo>
                  <a:pt x="3275380" y="12730"/>
                  <a:pt x="2958934" y="10130"/>
                  <a:pt x="2710282" y="27432"/>
                </a:cubicBezTo>
                <a:cubicBezTo>
                  <a:pt x="2461630" y="44734"/>
                  <a:pt x="2131168" y="43757"/>
                  <a:pt x="1945843" y="27432"/>
                </a:cubicBezTo>
                <a:cubicBezTo>
                  <a:pt x="1760518" y="11107"/>
                  <a:pt x="1444829" y="-3738"/>
                  <a:pt x="1250899" y="27432"/>
                </a:cubicBezTo>
                <a:cubicBezTo>
                  <a:pt x="1056969" y="58602"/>
                  <a:pt x="444992" y="52761"/>
                  <a:pt x="0" y="27432"/>
                </a:cubicBezTo>
                <a:cubicBezTo>
                  <a:pt x="-503" y="20663"/>
                  <a:pt x="1168" y="5855"/>
                  <a:pt x="0" y="0"/>
                </a:cubicBezTo>
                <a:close/>
              </a:path>
              <a:path w="3474720" h="27432" stroke="0" extrusionOk="0">
                <a:moveTo>
                  <a:pt x="0" y="0"/>
                </a:moveTo>
                <a:cubicBezTo>
                  <a:pt x="300114" y="-5103"/>
                  <a:pt x="525093" y="-25284"/>
                  <a:pt x="660197" y="0"/>
                </a:cubicBezTo>
                <a:cubicBezTo>
                  <a:pt x="795301" y="25284"/>
                  <a:pt x="1023172" y="17955"/>
                  <a:pt x="1250899" y="0"/>
                </a:cubicBezTo>
                <a:cubicBezTo>
                  <a:pt x="1478626" y="-17955"/>
                  <a:pt x="1782079" y="-27844"/>
                  <a:pt x="2015338" y="0"/>
                </a:cubicBezTo>
                <a:cubicBezTo>
                  <a:pt x="2248597" y="27844"/>
                  <a:pt x="2491007" y="27648"/>
                  <a:pt x="2675534" y="0"/>
                </a:cubicBezTo>
                <a:cubicBezTo>
                  <a:pt x="2860061" y="-27648"/>
                  <a:pt x="3088679" y="-3661"/>
                  <a:pt x="3474720" y="0"/>
                </a:cubicBezTo>
                <a:cubicBezTo>
                  <a:pt x="3474913" y="12649"/>
                  <a:pt x="3473732" y="17989"/>
                  <a:pt x="3474720" y="27432"/>
                </a:cubicBezTo>
                <a:cubicBezTo>
                  <a:pt x="3317198" y="15714"/>
                  <a:pt x="2959205" y="52182"/>
                  <a:pt x="2779776" y="27432"/>
                </a:cubicBezTo>
                <a:cubicBezTo>
                  <a:pt x="2600347" y="2682"/>
                  <a:pt x="2382660" y="-684"/>
                  <a:pt x="2015338" y="27432"/>
                </a:cubicBezTo>
                <a:cubicBezTo>
                  <a:pt x="1648016" y="55548"/>
                  <a:pt x="1641073" y="39646"/>
                  <a:pt x="1424635" y="27432"/>
                </a:cubicBezTo>
                <a:cubicBezTo>
                  <a:pt x="1208197" y="15218"/>
                  <a:pt x="1021559" y="15893"/>
                  <a:pt x="729691" y="27432"/>
                </a:cubicBezTo>
                <a:cubicBezTo>
                  <a:pt x="437823" y="38971"/>
                  <a:pt x="153856" y="-2647"/>
                  <a:pt x="0" y="27432"/>
                </a:cubicBezTo>
                <a:cubicBezTo>
                  <a:pt x="1300" y="19678"/>
                  <a:pt x="-86" y="12044"/>
                  <a:pt x="0" y="0"/>
                </a:cubicBezTo>
                <a:close/>
              </a:path>
            </a:pathLst>
          </a:custGeom>
          <a:solidFill>
            <a:srgbClr val="CC4469"/>
          </a:solidFill>
          <a:ln w="38100" cap="rnd">
            <a:solidFill>
              <a:srgbClr val="CC446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0" name="Content Placeholder 1029">
            <a:extLst>
              <a:ext uri="{FF2B5EF4-FFF2-40B4-BE49-F238E27FC236}">
                <a16:creationId xmlns:a16="http://schemas.microsoft.com/office/drawing/2014/main" id="{E4627615-0922-42D5-AF0F-E8ADA17B4E2E}"/>
              </a:ext>
            </a:extLst>
          </p:cNvPr>
          <p:cNvSpPr>
            <a:spLocks noGrp="1"/>
          </p:cNvSpPr>
          <p:nvPr>
            <p:ph idx="1"/>
          </p:nvPr>
        </p:nvSpPr>
        <p:spPr>
          <a:xfrm>
            <a:off x="7034585" y="3164618"/>
            <a:ext cx="4584921" cy="3021497"/>
          </a:xfrm>
        </p:spPr>
        <p:txBody>
          <a:bodyPr anchor="t">
            <a:normAutofit fontScale="85000" lnSpcReduction="20000"/>
          </a:bodyPr>
          <a:lstStyle/>
          <a:p>
            <a:pPr marL="0" indent="0">
              <a:buNone/>
            </a:pPr>
            <a:r>
              <a:rPr lang="en-US" sz="2600" dirty="0">
                <a:latin typeface="system-ui"/>
              </a:rPr>
              <a:t>In Jesus we notice a completely different approach towards those society and people relegate to the fringes. He engages in a way that we who call ourselves His followers should live by. We cannot be good or true Christians and treat people different from the way our Master and Lord wants them treated.</a:t>
            </a:r>
          </a:p>
        </p:txBody>
      </p:sp>
    </p:spTree>
    <p:extLst>
      <p:ext uri="{BB962C8B-B14F-4D97-AF65-F5344CB8AC3E}">
        <p14:creationId xmlns:p14="http://schemas.microsoft.com/office/powerpoint/2010/main" val="2537459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9" name="Rectangle 138">
            <a:extLst>
              <a:ext uri="{FF2B5EF4-FFF2-40B4-BE49-F238E27FC236}">
                <a16:creationId xmlns:a16="http://schemas.microsoft.com/office/drawing/2014/main" id="{A6D37EE4-EA1B-46EE-A54B-5233C63C9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B3A2E1-2881-4943-B1A7-DED303C471FE}"/>
              </a:ext>
            </a:extLst>
          </p:cNvPr>
          <p:cNvSpPr>
            <a:spLocks noGrp="1"/>
          </p:cNvSpPr>
          <p:nvPr>
            <p:ph type="title"/>
          </p:nvPr>
        </p:nvSpPr>
        <p:spPr>
          <a:xfrm>
            <a:off x="7034585" y="703293"/>
            <a:ext cx="4584921" cy="1949815"/>
          </a:xfrm>
        </p:spPr>
        <p:txBody>
          <a:bodyPr vert="horz" lIns="91440" tIns="45720" rIns="91440" bIns="45720" rtlCol="0" anchor="b">
            <a:normAutofit/>
          </a:bodyPr>
          <a:lstStyle/>
          <a:p>
            <a:r>
              <a:rPr lang="en-US" sz="6000"/>
              <a:t>The Jesus attitude </a:t>
            </a:r>
          </a:p>
        </p:txBody>
      </p:sp>
      <p:pic>
        <p:nvPicPr>
          <p:cNvPr id="1026" name="Picture 2" descr="The Woman at the Well | Kids Corner">
            <a:extLst>
              <a:ext uri="{FF2B5EF4-FFF2-40B4-BE49-F238E27FC236}">
                <a16:creationId xmlns:a16="http://schemas.microsoft.com/office/drawing/2014/main" id="{006C78A0-573D-4F65-AA86-BB25AD9C86D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053" r="8575" b="2"/>
          <a:stretch/>
        </p:blipFill>
        <p:spPr bwMode="auto">
          <a:xfrm>
            <a:off x="866691" y="1216968"/>
            <a:ext cx="5416261" cy="4424065"/>
          </a:xfrm>
          <a:custGeom>
            <a:avLst/>
            <a:gdLst/>
            <a:ahLst/>
            <a:cxnLst/>
            <a:rect l="l" t="t" r="r" b="b"/>
            <a:pathLst>
              <a:path w="5531320" h="4424065">
                <a:moveTo>
                  <a:pt x="4292328" y="3931444"/>
                </a:moveTo>
                <a:cubicBezTo>
                  <a:pt x="3830135" y="4131325"/>
                  <a:pt x="3346708" y="4259111"/>
                  <a:pt x="2855653" y="4364392"/>
                </a:cubicBezTo>
                <a:lnTo>
                  <a:pt x="2855525" y="4364392"/>
                </a:lnTo>
                <a:cubicBezTo>
                  <a:pt x="3386634" y="4394018"/>
                  <a:pt x="3853531" y="4210158"/>
                  <a:pt x="4292328" y="3931444"/>
                </a:cubicBezTo>
                <a:close/>
                <a:moveTo>
                  <a:pt x="4302118" y="3923561"/>
                </a:moveTo>
                <a:lnTo>
                  <a:pt x="4301102" y="3924959"/>
                </a:lnTo>
                <a:lnTo>
                  <a:pt x="4302881" y="3924959"/>
                </a:lnTo>
                <a:close/>
                <a:moveTo>
                  <a:pt x="3885572" y="334733"/>
                </a:moveTo>
                <a:cubicBezTo>
                  <a:pt x="4046889" y="406840"/>
                  <a:pt x="4203653" y="488713"/>
                  <a:pt x="4355013" y="579880"/>
                </a:cubicBezTo>
                <a:cubicBezTo>
                  <a:pt x="4662082" y="768063"/>
                  <a:pt x="4933803" y="995790"/>
                  <a:pt x="5144619" y="1290779"/>
                </a:cubicBezTo>
                <a:cubicBezTo>
                  <a:pt x="5314365" y="1528042"/>
                  <a:pt x="5426258" y="1789591"/>
                  <a:pt x="5468598" y="2088522"/>
                </a:cubicBezTo>
                <a:cubicBezTo>
                  <a:pt x="5479330" y="2001424"/>
                  <a:pt x="5480182" y="1913385"/>
                  <a:pt x="5471141" y="1826083"/>
                </a:cubicBezTo>
                <a:cubicBezTo>
                  <a:pt x="5455337" y="1662962"/>
                  <a:pt x="5406307" y="1504799"/>
                  <a:pt x="5327080" y="1361348"/>
                </a:cubicBezTo>
                <a:cubicBezTo>
                  <a:pt x="5206160" y="1140233"/>
                  <a:pt x="5033362" y="965782"/>
                  <a:pt x="4833354" y="816507"/>
                </a:cubicBezTo>
                <a:cubicBezTo>
                  <a:pt x="4597235" y="640276"/>
                  <a:pt x="4336322" y="509438"/>
                  <a:pt x="4063457" y="400724"/>
                </a:cubicBezTo>
                <a:cubicBezTo>
                  <a:pt x="4033360" y="388607"/>
                  <a:pt x="4003060" y="376909"/>
                  <a:pt x="3972544" y="365631"/>
                </a:cubicBezTo>
                <a:cubicBezTo>
                  <a:pt x="3943680" y="354950"/>
                  <a:pt x="3914563" y="345033"/>
                  <a:pt x="3885572" y="334733"/>
                </a:cubicBezTo>
                <a:close/>
                <a:moveTo>
                  <a:pt x="3865737" y="329520"/>
                </a:moveTo>
                <a:cubicBezTo>
                  <a:pt x="3865737" y="329520"/>
                  <a:pt x="3865737" y="330410"/>
                  <a:pt x="3866500" y="330537"/>
                </a:cubicBezTo>
                <a:lnTo>
                  <a:pt x="3869806" y="330156"/>
                </a:lnTo>
                <a:close/>
                <a:moveTo>
                  <a:pt x="2219772" y="85645"/>
                </a:moveTo>
                <a:cubicBezTo>
                  <a:pt x="2206943" y="84005"/>
                  <a:pt x="2193910" y="85264"/>
                  <a:pt x="2181627" y="89333"/>
                </a:cubicBezTo>
                <a:cubicBezTo>
                  <a:pt x="1932920" y="125113"/>
                  <a:pt x="1690800" y="197118"/>
                  <a:pt x="1462972" y="303073"/>
                </a:cubicBezTo>
                <a:cubicBezTo>
                  <a:pt x="971789" y="529528"/>
                  <a:pt x="578130" y="865460"/>
                  <a:pt x="308698" y="1338461"/>
                </a:cubicBezTo>
                <a:cubicBezTo>
                  <a:pt x="180225" y="1561852"/>
                  <a:pt x="97653" y="1808638"/>
                  <a:pt x="65840" y="2064364"/>
                </a:cubicBezTo>
                <a:cubicBezTo>
                  <a:pt x="71943" y="2050505"/>
                  <a:pt x="77284" y="2036391"/>
                  <a:pt x="82115" y="2022150"/>
                </a:cubicBezTo>
                <a:cubicBezTo>
                  <a:pt x="170104" y="1763653"/>
                  <a:pt x="279580" y="1515073"/>
                  <a:pt x="423261" y="1282260"/>
                </a:cubicBezTo>
                <a:cubicBezTo>
                  <a:pt x="630770" y="945565"/>
                  <a:pt x="895371" y="664944"/>
                  <a:pt x="1231812" y="454001"/>
                </a:cubicBezTo>
                <a:cubicBezTo>
                  <a:pt x="1535193" y="263783"/>
                  <a:pt x="1866802" y="149729"/>
                  <a:pt x="2219772" y="85645"/>
                </a:cubicBezTo>
                <a:close/>
                <a:moveTo>
                  <a:pt x="2612541" y="836"/>
                </a:moveTo>
                <a:cubicBezTo>
                  <a:pt x="2715914" y="-4250"/>
                  <a:pt x="2831240" y="14695"/>
                  <a:pt x="2946311" y="35548"/>
                </a:cubicBezTo>
                <a:cubicBezTo>
                  <a:pt x="3291652" y="98106"/>
                  <a:pt x="3631144" y="182915"/>
                  <a:pt x="3961100" y="303581"/>
                </a:cubicBezTo>
                <a:cubicBezTo>
                  <a:pt x="4278341" y="419543"/>
                  <a:pt x="4581341" y="563350"/>
                  <a:pt x="4854588" y="764502"/>
                </a:cubicBezTo>
                <a:cubicBezTo>
                  <a:pt x="5067438" y="921152"/>
                  <a:pt x="5250408" y="1105521"/>
                  <a:pt x="5377813" y="1339732"/>
                </a:cubicBezTo>
                <a:cubicBezTo>
                  <a:pt x="5459812" y="1489986"/>
                  <a:pt x="5510304" y="1655396"/>
                  <a:pt x="5526198" y="1825829"/>
                </a:cubicBezTo>
                <a:cubicBezTo>
                  <a:pt x="5538277" y="1951327"/>
                  <a:pt x="5527342" y="2074917"/>
                  <a:pt x="5510558" y="2199398"/>
                </a:cubicBezTo>
                <a:cubicBezTo>
                  <a:pt x="5502967" y="2266991"/>
                  <a:pt x="5502713" y="2335195"/>
                  <a:pt x="5509796" y="2402839"/>
                </a:cubicBezTo>
                <a:cubicBezTo>
                  <a:pt x="5534208" y="2664197"/>
                  <a:pt x="5468472" y="2926051"/>
                  <a:pt x="5323520" y="3144890"/>
                </a:cubicBezTo>
                <a:cubicBezTo>
                  <a:pt x="5201340" y="3332234"/>
                  <a:pt x="5041042" y="3491719"/>
                  <a:pt x="4853062" y="3612932"/>
                </a:cubicBezTo>
                <a:cubicBezTo>
                  <a:pt x="4671110" y="3732072"/>
                  <a:pt x="4498566" y="3864563"/>
                  <a:pt x="4316359" y="3982940"/>
                </a:cubicBezTo>
                <a:cubicBezTo>
                  <a:pt x="4019717" y="4175573"/>
                  <a:pt x="3701077" y="4317347"/>
                  <a:pt x="3352557" y="4386771"/>
                </a:cubicBezTo>
                <a:cubicBezTo>
                  <a:pt x="3160954" y="4425590"/>
                  <a:pt x="2964456" y="4434173"/>
                  <a:pt x="2770207" y="4412201"/>
                </a:cubicBezTo>
                <a:cubicBezTo>
                  <a:pt x="2685525" y="4402537"/>
                  <a:pt x="2599953" y="4402410"/>
                  <a:pt x="2514889" y="4393637"/>
                </a:cubicBezTo>
                <a:cubicBezTo>
                  <a:pt x="2307137" y="4370851"/>
                  <a:pt x="2102209" y="4327277"/>
                  <a:pt x="1903167" y="4263562"/>
                </a:cubicBezTo>
                <a:cubicBezTo>
                  <a:pt x="1560623" y="4156119"/>
                  <a:pt x="1238932" y="4006972"/>
                  <a:pt x="948393" y="3794249"/>
                </a:cubicBezTo>
                <a:cubicBezTo>
                  <a:pt x="647554" y="3573897"/>
                  <a:pt x="396813" y="3308660"/>
                  <a:pt x="223634" y="2975526"/>
                </a:cubicBezTo>
                <a:cubicBezTo>
                  <a:pt x="129454" y="2796370"/>
                  <a:pt x="67150" y="2602198"/>
                  <a:pt x="39520" y="2401695"/>
                </a:cubicBezTo>
                <a:cubicBezTo>
                  <a:pt x="34510" y="2367555"/>
                  <a:pt x="26729" y="2333872"/>
                  <a:pt x="16252" y="2300991"/>
                </a:cubicBezTo>
                <a:cubicBezTo>
                  <a:pt x="-9179" y="2218598"/>
                  <a:pt x="-24" y="2135695"/>
                  <a:pt x="11801" y="2053556"/>
                </a:cubicBezTo>
                <a:cubicBezTo>
                  <a:pt x="93686" y="1480615"/>
                  <a:pt x="377868" y="1021983"/>
                  <a:pt x="812850" y="651084"/>
                </a:cubicBezTo>
                <a:cubicBezTo>
                  <a:pt x="1176755" y="340201"/>
                  <a:pt x="1598260" y="146042"/>
                  <a:pt x="2066810" y="52586"/>
                </a:cubicBezTo>
                <a:cubicBezTo>
                  <a:pt x="2154544" y="35039"/>
                  <a:pt x="2243041" y="23087"/>
                  <a:pt x="2332046" y="14441"/>
                </a:cubicBezTo>
                <a:cubicBezTo>
                  <a:pt x="2421052" y="5794"/>
                  <a:pt x="2508913" y="2107"/>
                  <a:pt x="2612541" y="836"/>
                </a:cubicBezTo>
                <a:close/>
              </a:path>
            </a:pathLst>
          </a:custGeom>
          <a:noFill/>
          <a:extLst>
            <a:ext uri="{909E8E84-426E-40DD-AFC4-6F175D3DCCD1}">
              <a14:hiddenFill xmlns:a14="http://schemas.microsoft.com/office/drawing/2010/main">
                <a:solidFill>
                  <a:srgbClr val="FFFFFF"/>
                </a:solidFill>
              </a14:hiddenFill>
            </a:ext>
          </a:extLst>
        </p:spPr>
      </p:pic>
      <p:sp>
        <p:nvSpPr>
          <p:cNvPr id="141" name="Rectangle 6">
            <a:extLst>
              <a:ext uri="{FF2B5EF4-FFF2-40B4-BE49-F238E27FC236}">
                <a16:creationId xmlns:a16="http://schemas.microsoft.com/office/drawing/2014/main" id="{3EB27620-B0B1-4232-A055-99D347606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3815" y="2895147"/>
            <a:ext cx="3474720" cy="27432"/>
          </a:xfrm>
          <a:custGeom>
            <a:avLst/>
            <a:gdLst>
              <a:gd name="connsiteX0" fmla="*/ 0 w 3474720"/>
              <a:gd name="connsiteY0" fmla="*/ 0 h 27432"/>
              <a:gd name="connsiteX1" fmla="*/ 660197 w 3474720"/>
              <a:gd name="connsiteY1" fmla="*/ 0 h 27432"/>
              <a:gd name="connsiteX2" fmla="*/ 1355141 w 3474720"/>
              <a:gd name="connsiteY2" fmla="*/ 0 h 27432"/>
              <a:gd name="connsiteX3" fmla="*/ 2084832 w 3474720"/>
              <a:gd name="connsiteY3" fmla="*/ 0 h 27432"/>
              <a:gd name="connsiteX4" fmla="*/ 2814523 w 3474720"/>
              <a:gd name="connsiteY4" fmla="*/ 0 h 27432"/>
              <a:gd name="connsiteX5" fmla="*/ 3474720 w 3474720"/>
              <a:gd name="connsiteY5" fmla="*/ 0 h 27432"/>
              <a:gd name="connsiteX6" fmla="*/ 3474720 w 3474720"/>
              <a:gd name="connsiteY6" fmla="*/ 27432 h 27432"/>
              <a:gd name="connsiteX7" fmla="*/ 2710282 w 3474720"/>
              <a:gd name="connsiteY7" fmla="*/ 27432 h 27432"/>
              <a:gd name="connsiteX8" fmla="*/ 1945843 w 3474720"/>
              <a:gd name="connsiteY8" fmla="*/ 27432 h 27432"/>
              <a:gd name="connsiteX9" fmla="*/ 1250899 w 3474720"/>
              <a:gd name="connsiteY9" fmla="*/ 27432 h 27432"/>
              <a:gd name="connsiteX10" fmla="*/ 0 w 3474720"/>
              <a:gd name="connsiteY10" fmla="*/ 27432 h 27432"/>
              <a:gd name="connsiteX11" fmla="*/ 0 w 3474720"/>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74720" h="27432" fill="none" extrusionOk="0">
                <a:moveTo>
                  <a:pt x="0" y="0"/>
                </a:moveTo>
                <a:cubicBezTo>
                  <a:pt x="307185" y="-8713"/>
                  <a:pt x="392307" y="-13121"/>
                  <a:pt x="660197" y="0"/>
                </a:cubicBezTo>
                <a:cubicBezTo>
                  <a:pt x="928087" y="13121"/>
                  <a:pt x="1167029" y="-2668"/>
                  <a:pt x="1355141" y="0"/>
                </a:cubicBezTo>
                <a:cubicBezTo>
                  <a:pt x="1543253" y="2668"/>
                  <a:pt x="1739408" y="-6709"/>
                  <a:pt x="2084832" y="0"/>
                </a:cubicBezTo>
                <a:cubicBezTo>
                  <a:pt x="2430256" y="6709"/>
                  <a:pt x="2538889" y="29706"/>
                  <a:pt x="2814523" y="0"/>
                </a:cubicBezTo>
                <a:cubicBezTo>
                  <a:pt x="3090157" y="-29706"/>
                  <a:pt x="3152920" y="-15446"/>
                  <a:pt x="3474720" y="0"/>
                </a:cubicBezTo>
                <a:cubicBezTo>
                  <a:pt x="3473554" y="7395"/>
                  <a:pt x="3474765" y="21864"/>
                  <a:pt x="3474720" y="27432"/>
                </a:cubicBezTo>
                <a:cubicBezTo>
                  <a:pt x="3275380" y="12730"/>
                  <a:pt x="2958934" y="10130"/>
                  <a:pt x="2710282" y="27432"/>
                </a:cubicBezTo>
                <a:cubicBezTo>
                  <a:pt x="2461630" y="44734"/>
                  <a:pt x="2131168" y="43757"/>
                  <a:pt x="1945843" y="27432"/>
                </a:cubicBezTo>
                <a:cubicBezTo>
                  <a:pt x="1760518" y="11107"/>
                  <a:pt x="1444829" y="-3738"/>
                  <a:pt x="1250899" y="27432"/>
                </a:cubicBezTo>
                <a:cubicBezTo>
                  <a:pt x="1056969" y="58602"/>
                  <a:pt x="444992" y="52761"/>
                  <a:pt x="0" y="27432"/>
                </a:cubicBezTo>
                <a:cubicBezTo>
                  <a:pt x="-503" y="20663"/>
                  <a:pt x="1168" y="5855"/>
                  <a:pt x="0" y="0"/>
                </a:cubicBezTo>
                <a:close/>
              </a:path>
              <a:path w="3474720" h="27432" stroke="0" extrusionOk="0">
                <a:moveTo>
                  <a:pt x="0" y="0"/>
                </a:moveTo>
                <a:cubicBezTo>
                  <a:pt x="300114" y="-5103"/>
                  <a:pt x="525093" y="-25284"/>
                  <a:pt x="660197" y="0"/>
                </a:cubicBezTo>
                <a:cubicBezTo>
                  <a:pt x="795301" y="25284"/>
                  <a:pt x="1023172" y="17955"/>
                  <a:pt x="1250899" y="0"/>
                </a:cubicBezTo>
                <a:cubicBezTo>
                  <a:pt x="1478626" y="-17955"/>
                  <a:pt x="1782079" y="-27844"/>
                  <a:pt x="2015338" y="0"/>
                </a:cubicBezTo>
                <a:cubicBezTo>
                  <a:pt x="2248597" y="27844"/>
                  <a:pt x="2491007" y="27648"/>
                  <a:pt x="2675534" y="0"/>
                </a:cubicBezTo>
                <a:cubicBezTo>
                  <a:pt x="2860061" y="-27648"/>
                  <a:pt x="3088679" y="-3661"/>
                  <a:pt x="3474720" y="0"/>
                </a:cubicBezTo>
                <a:cubicBezTo>
                  <a:pt x="3474913" y="12649"/>
                  <a:pt x="3473732" y="17989"/>
                  <a:pt x="3474720" y="27432"/>
                </a:cubicBezTo>
                <a:cubicBezTo>
                  <a:pt x="3317198" y="15714"/>
                  <a:pt x="2959205" y="52182"/>
                  <a:pt x="2779776" y="27432"/>
                </a:cubicBezTo>
                <a:cubicBezTo>
                  <a:pt x="2600347" y="2682"/>
                  <a:pt x="2382660" y="-684"/>
                  <a:pt x="2015338" y="27432"/>
                </a:cubicBezTo>
                <a:cubicBezTo>
                  <a:pt x="1648016" y="55548"/>
                  <a:pt x="1641073" y="39646"/>
                  <a:pt x="1424635" y="27432"/>
                </a:cubicBezTo>
                <a:cubicBezTo>
                  <a:pt x="1208197" y="15218"/>
                  <a:pt x="1021559" y="15893"/>
                  <a:pt x="729691" y="27432"/>
                </a:cubicBezTo>
                <a:cubicBezTo>
                  <a:pt x="437823" y="38971"/>
                  <a:pt x="153856" y="-2647"/>
                  <a:pt x="0" y="27432"/>
                </a:cubicBezTo>
                <a:cubicBezTo>
                  <a:pt x="1300" y="19678"/>
                  <a:pt x="-86" y="12044"/>
                  <a:pt x="0" y="0"/>
                </a:cubicBezTo>
                <a:close/>
              </a:path>
            </a:pathLst>
          </a:custGeom>
          <a:solidFill>
            <a:srgbClr val="CC4469"/>
          </a:solidFill>
          <a:ln w="38100" cap="rnd">
            <a:solidFill>
              <a:srgbClr val="CC446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0" name="Content Placeholder 1029">
            <a:extLst>
              <a:ext uri="{FF2B5EF4-FFF2-40B4-BE49-F238E27FC236}">
                <a16:creationId xmlns:a16="http://schemas.microsoft.com/office/drawing/2014/main" id="{E4627615-0922-42D5-AF0F-E8ADA17B4E2E}"/>
              </a:ext>
            </a:extLst>
          </p:cNvPr>
          <p:cNvSpPr>
            <a:spLocks noGrp="1"/>
          </p:cNvSpPr>
          <p:nvPr>
            <p:ph idx="1"/>
          </p:nvPr>
        </p:nvSpPr>
        <p:spPr>
          <a:xfrm>
            <a:off x="7034585" y="3133210"/>
            <a:ext cx="4584921" cy="3021497"/>
          </a:xfrm>
        </p:spPr>
        <p:txBody>
          <a:bodyPr anchor="t">
            <a:normAutofit lnSpcReduction="10000"/>
          </a:bodyPr>
          <a:lstStyle/>
          <a:p>
            <a:pPr marL="0" indent="0" algn="l">
              <a:buNone/>
            </a:pPr>
            <a:r>
              <a:rPr lang="en-GB" sz="1800" b="1" i="0" baseline="30000" dirty="0">
                <a:solidFill>
                  <a:srgbClr val="000000"/>
                </a:solidFill>
                <a:effectLst/>
                <a:latin typeface="system-ui"/>
              </a:rPr>
              <a:t>16 </a:t>
            </a:r>
            <a:r>
              <a:rPr lang="en-GB" sz="1800" b="0" i="0" dirty="0">
                <a:solidFill>
                  <a:srgbClr val="000000"/>
                </a:solidFill>
                <a:effectLst/>
                <a:latin typeface="system-ui"/>
              </a:rPr>
              <a:t>Jesus told her, “Go and bring your husband.”</a:t>
            </a:r>
            <a:r>
              <a:rPr lang="en-GB" sz="1800" b="1" i="0" baseline="30000" dirty="0">
                <a:solidFill>
                  <a:srgbClr val="000000"/>
                </a:solidFill>
                <a:effectLst/>
                <a:latin typeface="system-ui"/>
              </a:rPr>
              <a:t>17-18 </a:t>
            </a:r>
            <a:r>
              <a:rPr lang="en-GB" sz="1800" b="0" i="0" dirty="0">
                <a:solidFill>
                  <a:srgbClr val="000000"/>
                </a:solidFill>
                <a:effectLst/>
                <a:latin typeface="system-ui"/>
              </a:rPr>
              <a:t>The woman answered, “I don’t have a husband.”</a:t>
            </a:r>
          </a:p>
          <a:p>
            <a:pPr marL="0" indent="0" algn="l">
              <a:buNone/>
            </a:pPr>
            <a:r>
              <a:rPr lang="en-GB" sz="1800" b="0" i="0" dirty="0">
                <a:solidFill>
                  <a:srgbClr val="000000"/>
                </a:solidFill>
                <a:effectLst/>
                <a:latin typeface="system-ui"/>
              </a:rPr>
              <a:t>“That’s right,” Jesus replied, “you’re telling the truth. You don’t have a husband. You have already been married five times, and the man you are now living with isn’t your husband.”</a:t>
            </a:r>
          </a:p>
          <a:p>
            <a:pPr marL="0" indent="0" algn="l">
              <a:buNone/>
            </a:pPr>
            <a:r>
              <a:rPr lang="en-GB" sz="1800" b="1" i="0" baseline="30000" dirty="0">
                <a:solidFill>
                  <a:srgbClr val="000000"/>
                </a:solidFill>
                <a:effectLst/>
                <a:latin typeface="system-ui"/>
              </a:rPr>
              <a:t>19 </a:t>
            </a:r>
            <a:r>
              <a:rPr lang="en-GB" sz="1800" b="0" i="0" dirty="0">
                <a:solidFill>
                  <a:srgbClr val="000000"/>
                </a:solidFill>
                <a:effectLst/>
                <a:latin typeface="system-ui"/>
              </a:rPr>
              <a:t>The woman said, “Sir, I can see that you are a prophet.</a:t>
            </a:r>
          </a:p>
          <a:p>
            <a:pPr marL="0" indent="0" algn="l">
              <a:buNone/>
            </a:pPr>
            <a:endParaRPr lang="en-GB" sz="1800" b="0" i="0" dirty="0">
              <a:solidFill>
                <a:srgbClr val="000000"/>
              </a:solidFill>
              <a:effectLst/>
              <a:latin typeface="system-ui"/>
            </a:endParaRPr>
          </a:p>
          <a:p>
            <a:pPr marL="0" indent="0">
              <a:buNone/>
            </a:pPr>
            <a:endParaRPr lang="en-US" sz="2600" dirty="0">
              <a:latin typeface="system-ui"/>
            </a:endParaRPr>
          </a:p>
        </p:txBody>
      </p:sp>
    </p:spTree>
    <p:extLst>
      <p:ext uri="{BB962C8B-B14F-4D97-AF65-F5344CB8AC3E}">
        <p14:creationId xmlns:p14="http://schemas.microsoft.com/office/powerpoint/2010/main" val="3943532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9" name="Rectangle 138">
            <a:extLst>
              <a:ext uri="{FF2B5EF4-FFF2-40B4-BE49-F238E27FC236}">
                <a16:creationId xmlns:a16="http://schemas.microsoft.com/office/drawing/2014/main" id="{A6D37EE4-EA1B-46EE-A54B-5233C63C9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B3A2E1-2881-4943-B1A7-DED303C471FE}"/>
              </a:ext>
            </a:extLst>
          </p:cNvPr>
          <p:cNvSpPr>
            <a:spLocks noGrp="1"/>
          </p:cNvSpPr>
          <p:nvPr>
            <p:ph type="title"/>
          </p:nvPr>
        </p:nvSpPr>
        <p:spPr>
          <a:xfrm>
            <a:off x="7034585" y="703293"/>
            <a:ext cx="4584921" cy="1949815"/>
          </a:xfrm>
        </p:spPr>
        <p:txBody>
          <a:bodyPr vert="horz" lIns="91440" tIns="45720" rIns="91440" bIns="45720" rtlCol="0" anchor="b">
            <a:normAutofit/>
          </a:bodyPr>
          <a:lstStyle/>
          <a:p>
            <a:r>
              <a:rPr lang="en-US" sz="6000"/>
              <a:t>The Jesus attitude </a:t>
            </a:r>
          </a:p>
        </p:txBody>
      </p:sp>
      <p:pic>
        <p:nvPicPr>
          <p:cNvPr id="1026" name="Picture 2" descr="The Woman at the Well | Kids Corner">
            <a:extLst>
              <a:ext uri="{FF2B5EF4-FFF2-40B4-BE49-F238E27FC236}">
                <a16:creationId xmlns:a16="http://schemas.microsoft.com/office/drawing/2014/main" id="{006C78A0-573D-4F65-AA86-BB25AD9C86D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053" r="8575" b="2"/>
          <a:stretch/>
        </p:blipFill>
        <p:spPr bwMode="auto">
          <a:xfrm>
            <a:off x="866691" y="1216968"/>
            <a:ext cx="5416261" cy="4424065"/>
          </a:xfrm>
          <a:custGeom>
            <a:avLst/>
            <a:gdLst/>
            <a:ahLst/>
            <a:cxnLst/>
            <a:rect l="l" t="t" r="r" b="b"/>
            <a:pathLst>
              <a:path w="5531320" h="4424065">
                <a:moveTo>
                  <a:pt x="4292328" y="3931444"/>
                </a:moveTo>
                <a:cubicBezTo>
                  <a:pt x="3830135" y="4131325"/>
                  <a:pt x="3346708" y="4259111"/>
                  <a:pt x="2855653" y="4364392"/>
                </a:cubicBezTo>
                <a:lnTo>
                  <a:pt x="2855525" y="4364392"/>
                </a:lnTo>
                <a:cubicBezTo>
                  <a:pt x="3386634" y="4394018"/>
                  <a:pt x="3853531" y="4210158"/>
                  <a:pt x="4292328" y="3931444"/>
                </a:cubicBezTo>
                <a:close/>
                <a:moveTo>
                  <a:pt x="4302118" y="3923561"/>
                </a:moveTo>
                <a:lnTo>
                  <a:pt x="4301102" y="3924959"/>
                </a:lnTo>
                <a:lnTo>
                  <a:pt x="4302881" y="3924959"/>
                </a:lnTo>
                <a:close/>
                <a:moveTo>
                  <a:pt x="3885572" y="334733"/>
                </a:moveTo>
                <a:cubicBezTo>
                  <a:pt x="4046889" y="406840"/>
                  <a:pt x="4203653" y="488713"/>
                  <a:pt x="4355013" y="579880"/>
                </a:cubicBezTo>
                <a:cubicBezTo>
                  <a:pt x="4662082" y="768063"/>
                  <a:pt x="4933803" y="995790"/>
                  <a:pt x="5144619" y="1290779"/>
                </a:cubicBezTo>
                <a:cubicBezTo>
                  <a:pt x="5314365" y="1528042"/>
                  <a:pt x="5426258" y="1789591"/>
                  <a:pt x="5468598" y="2088522"/>
                </a:cubicBezTo>
                <a:cubicBezTo>
                  <a:pt x="5479330" y="2001424"/>
                  <a:pt x="5480182" y="1913385"/>
                  <a:pt x="5471141" y="1826083"/>
                </a:cubicBezTo>
                <a:cubicBezTo>
                  <a:pt x="5455337" y="1662962"/>
                  <a:pt x="5406307" y="1504799"/>
                  <a:pt x="5327080" y="1361348"/>
                </a:cubicBezTo>
                <a:cubicBezTo>
                  <a:pt x="5206160" y="1140233"/>
                  <a:pt x="5033362" y="965782"/>
                  <a:pt x="4833354" y="816507"/>
                </a:cubicBezTo>
                <a:cubicBezTo>
                  <a:pt x="4597235" y="640276"/>
                  <a:pt x="4336322" y="509438"/>
                  <a:pt x="4063457" y="400724"/>
                </a:cubicBezTo>
                <a:cubicBezTo>
                  <a:pt x="4033360" y="388607"/>
                  <a:pt x="4003060" y="376909"/>
                  <a:pt x="3972544" y="365631"/>
                </a:cubicBezTo>
                <a:cubicBezTo>
                  <a:pt x="3943680" y="354950"/>
                  <a:pt x="3914563" y="345033"/>
                  <a:pt x="3885572" y="334733"/>
                </a:cubicBezTo>
                <a:close/>
                <a:moveTo>
                  <a:pt x="3865737" y="329520"/>
                </a:moveTo>
                <a:cubicBezTo>
                  <a:pt x="3865737" y="329520"/>
                  <a:pt x="3865737" y="330410"/>
                  <a:pt x="3866500" y="330537"/>
                </a:cubicBezTo>
                <a:lnTo>
                  <a:pt x="3869806" y="330156"/>
                </a:lnTo>
                <a:close/>
                <a:moveTo>
                  <a:pt x="2219772" y="85645"/>
                </a:moveTo>
                <a:cubicBezTo>
                  <a:pt x="2206943" y="84005"/>
                  <a:pt x="2193910" y="85264"/>
                  <a:pt x="2181627" y="89333"/>
                </a:cubicBezTo>
                <a:cubicBezTo>
                  <a:pt x="1932920" y="125113"/>
                  <a:pt x="1690800" y="197118"/>
                  <a:pt x="1462972" y="303073"/>
                </a:cubicBezTo>
                <a:cubicBezTo>
                  <a:pt x="971789" y="529528"/>
                  <a:pt x="578130" y="865460"/>
                  <a:pt x="308698" y="1338461"/>
                </a:cubicBezTo>
                <a:cubicBezTo>
                  <a:pt x="180225" y="1561852"/>
                  <a:pt x="97653" y="1808638"/>
                  <a:pt x="65840" y="2064364"/>
                </a:cubicBezTo>
                <a:cubicBezTo>
                  <a:pt x="71943" y="2050505"/>
                  <a:pt x="77284" y="2036391"/>
                  <a:pt x="82115" y="2022150"/>
                </a:cubicBezTo>
                <a:cubicBezTo>
                  <a:pt x="170104" y="1763653"/>
                  <a:pt x="279580" y="1515073"/>
                  <a:pt x="423261" y="1282260"/>
                </a:cubicBezTo>
                <a:cubicBezTo>
                  <a:pt x="630770" y="945565"/>
                  <a:pt x="895371" y="664944"/>
                  <a:pt x="1231812" y="454001"/>
                </a:cubicBezTo>
                <a:cubicBezTo>
                  <a:pt x="1535193" y="263783"/>
                  <a:pt x="1866802" y="149729"/>
                  <a:pt x="2219772" y="85645"/>
                </a:cubicBezTo>
                <a:close/>
                <a:moveTo>
                  <a:pt x="2612541" y="836"/>
                </a:moveTo>
                <a:cubicBezTo>
                  <a:pt x="2715914" y="-4250"/>
                  <a:pt x="2831240" y="14695"/>
                  <a:pt x="2946311" y="35548"/>
                </a:cubicBezTo>
                <a:cubicBezTo>
                  <a:pt x="3291652" y="98106"/>
                  <a:pt x="3631144" y="182915"/>
                  <a:pt x="3961100" y="303581"/>
                </a:cubicBezTo>
                <a:cubicBezTo>
                  <a:pt x="4278341" y="419543"/>
                  <a:pt x="4581341" y="563350"/>
                  <a:pt x="4854588" y="764502"/>
                </a:cubicBezTo>
                <a:cubicBezTo>
                  <a:pt x="5067438" y="921152"/>
                  <a:pt x="5250408" y="1105521"/>
                  <a:pt x="5377813" y="1339732"/>
                </a:cubicBezTo>
                <a:cubicBezTo>
                  <a:pt x="5459812" y="1489986"/>
                  <a:pt x="5510304" y="1655396"/>
                  <a:pt x="5526198" y="1825829"/>
                </a:cubicBezTo>
                <a:cubicBezTo>
                  <a:pt x="5538277" y="1951327"/>
                  <a:pt x="5527342" y="2074917"/>
                  <a:pt x="5510558" y="2199398"/>
                </a:cubicBezTo>
                <a:cubicBezTo>
                  <a:pt x="5502967" y="2266991"/>
                  <a:pt x="5502713" y="2335195"/>
                  <a:pt x="5509796" y="2402839"/>
                </a:cubicBezTo>
                <a:cubicBezTo>
                  <a:pt x="5534208" y="2664197"/>
                  <a:pt x="5468472" y="2926051"/>
                  <a:pt x="5323520" y="3144890"/>
                </a:cubicBezTo>
                <a:cubicBezTo>
                  <a:pt x="5201340" y="3332234"/>
                  <a:pt x="5041042" y="3491719"/>
                  <a:pt x="4853062" y="3612932"/>
                </a:cubicBezTo>
                <a:cubicBezTo>
                  <a:pt x="4671110" y="3732072"/>
                  <a:pt x="4498566" y="3864563"/>
                  <a:pt x="4316359" y="3982940"/>
                </a:cubicBezTo>
                <a:cubicBezTo>
                  <a:pt x="4019717" y="4175573"/>
                  <a:pt x="3701077" y="4317347"/>
                  <a:pt x="3352557" y="4386771"/>
                </a:cubicBezTo>
                <a:cubicBezTo>
                  <a:pt x="3160954" y="4425590"/>
                  <a:pt x="2964456" y="4434173"/>
                  <a:pt x="2770207" y="4412201"/>
                </a:cubicBezTo>
                <a:cubicBezTo>
                  <a:pt x="2685525" y="4402537"/>
                  <a:pt x="2599953" y="4402410"/>
                  <a:pt x="2514889" y="4393637"/>
                </a:cubicBezTo>
                <a:cubicBezTo>
                  <a:pt x="2307137" y="4370851"/>
                  <a:pt x="2102209" y="4327277"/>
                  <a:pt x="1903167" y="4263562"/>
                </a:cubicBezTo>
                <a:cubicBezTo>
                  <a:pt x="1560623" y="4156119"/>
                  <a:pt x="1238932" y="4006972"/>
                  <a:pt x="948393" y="3794249"/>
                </a:cubicBezTo>
                <a:cubicBezTo>
                  <a:pt x="647554" y="3573897"/>
                  <a:pt x="396813" y="3308660"/>
                  <a:pt x="223634" y="2975526"/>
                </a:cubicBezTo>
                <a:cubicBezTo>
                  <a:pt x="129454" y="2796370"/>
                  <a:pt x="67150" y="2602198"/>
                  <a:pt x="39520" y="2401695"/>
                </a:cubicBezTo>
                <a:cubicBezTo>
                  <a:pt x="34510" y="2367555"/>
                  <a:pt x="26729" y="2333872"/>
                  <a:pt x="16252" y="2300991"/>
                </a:cubicBezTo>
                <a:cubicBezTo>
                  <a:pt x="-9179" y="2218598"/>
                  <a:pt x="-24" y="2135695"/>
                  <a:pt x="11801" y="2053556"/>
                </a:cubicBezTo>
                <a:cubicBezTo>
                  <a:pt x="93686" y="1480615"/>
                  <a:pt x="377868" y="1021983"/>
                  <a:pt x="812850" y="651084"/>
                </a:cubicBezTo>
                <a:cubicBezTo>
                  <a:pt x="1176755" y="340201"/>
                  <a:pt x="1598260" y="146042"/>
                  <a:pt x="2066810" y="52586"/>
                </a:cubicBezTo>
                <a:cubicBezTo>
                  <a:pt x="2154544" y="35039"/>
                  <a:pt x="2243041" y="23087"/>
                  <a:pt x="2332046" y="14441"/>
                </a:cubicBezTo>
                <a:cubicBezTo>
                  <a:pt x="2421052" y="5794"/>
                  <a:pt x="2508913" y="2107"/>
                  <a:pt x="2612541" y="836"/>
                </a:cubicBezTo>
                <a:close/>
              </a:path>
            </a:pathLst>
          </a:custGeom>
          <a:noFill/>
          <a:extLst>
            <a:ext uri="{909E8E84-426E-40DD-AFC4-6F175D3DCCD1}">
              <a14:hiddenFill xmlns:a14="http://schemas.microsoft.com/office/drawing/2010/main">
                <a:solidFill>
                  <a:srgbClr val="FFFFFF"/>
                </a:solidFill>
              </a14:hiddenFill>
            </a:ext>
          </a:extLst>
        </p:spPr>
      </p:pic>
      <p:sp>
        <p:nvSpPr>
          <p:cNvPr id="141" name="Rectangle 6">
            <a:extLst>
              <a:ext uri="{FF2B5EF4-FFF2-40B4-BE49-F238E27FC236}">
                <a16:creationId xmlns:a16="http://schemas.microsoft.com/office/drawing/2014/main" id="{3EB27620-B0B1-4232-A055-99D347606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3815" y="2895147"/>
            <a:ext cx="3474720" cy="27432"/>
          </a:xfrm>
          <a:custGeom>
            <a:avLst/>
            <a:gdLst>
              <a:gd name="connsiteX0" fmla="*/ 0 w 3474720"/>
              <a:gd name="connsiteY0" fmla="*/ 0 h 27432"/>
              <a:gd name="connsiteX1" fmla="*/ 660197 w 3474720"/>
              <a:gd name="connsiteY1" fmla="*/ 0 h 27432"/>
              <a:gd name="connsiteX2" fmla="*/ 1355141 w 3474720"/>
              <a:gd name="connsiteY2" fmla="*/ 0 h 27432"/>
              <a:gd name="connsiteX3" fmla="*/ 2084832 w 3474720"/>
              <a:gd name="connsiteY3" fmla="*/ 0 h 27432"/>
              <a:gd name="connsiteX4" fmla="*/ 2814523 w 3474720"/>
              <a:gd name="connsiteY4" fmla="*/ 0 h 27432"/>
              <a:gd name="connsiteX5" fmla="*/ 3474720 w 3474720"/>
              <a:gd name="connsiteY5" fmla="*/ 0 h 27432"/>
              <a:gd name="connsiteX6" fmla="*/ 3474720 w 3474720"/>
              <a:gd name="connsiteY6" fmla="*/ 27432 h 27432"/>
              <a:gd name="connsiteX7" fmla="*/ 2710282 w 3474720"/>
              <a:gd name="connsiteY7" fmla="*/ 27432 h 27432"/>
              <a:gd name="connsiteX8" fmla="*/ 1945843 w 3474720"/>
              <a:gd name="connsiteY8" fmla="*/ 27432 h 27432"/>
              <a:gd name="connsiteX9" fmla="*/ 1250899 w 3474720"/>
              <a:gd name="connsiteY9" fmla="*/ 27432 h 27432"/>
              <a:gd name="connsiteX10" fmla="*/ 0 w 3474720"/>
              <a:gd name="connsiteY10" fmla="*/ 27432 h 27432"/>
              <a:gd name="connsiteX11" fmla="*/ 0 w 3474720"/>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74720" h="27432" fill="none" extrusionOk="0">
                <a:moveTo>
                  <a:pt x="0" y="0"/>
                </a:moveTo>
                <a:cubicBezTo>
                  <a:pt x="307185" y="-8713"/>
                  <a:pt x="392307" y="-13121"/>
                  <a:pt x="660197" y="0"/>
                </a:cubicBezTo>
                <a:cubicBezTo>
                  <a:pt x="928087" y="13121"/>
                  <a:pt x="1167029" y="-2668"/>
                  <a:pt x="1355141" y="0"/>
                </a:cubicBezTo>
                <a:cubicBezTo>
                  <a:pt x="1543253" y="2668"/>
                  <a:pt x="1739408" y="-6709"/>
                  <a:pt x="2084832" y="0"/>
                </a:cubicBezTo>
                <a:cubicBezTo>
                  <a:pt x="2430256" y="6709"/>
                  <a:pt x="2538889" y="29706"/>
                  <a:pt x="2814523" y="0"/>
                </a:cubicBezTo>
                <a:cubicBezTo>
                  <a:pt x="3090157" y="-29706"/>
                  <a:pt x="3152920" y="-15446"/>
                  <a:pt x="3474720" y="0"/>
                </a:cubicBezTo>
                <a:cubicBezTo>
                  <a:pt x="3473554" y="7395"/>
                  <a:pt x="3474765" y="21864"/>
                  <a:pt x="3474720" y="27432"/>
                </a:cubicBezTo>
                <a:cubicBezTo>
                  <a:pt x="3275380" y="12730"/>
                  <a:pt x="2958934" y="10130"/>
                  <a:pt x="2710282" y="27432"/>
                </a:cubicBezTo>
                <a:cubicBezTo>
                  <a:pt x="2461630" y="44734"/>
                  <a:pt x="2131168" y="43757"/>
                  <a:pt x="1945843" y="27432"/>
                </a:cubicBezTo>
                <a:cubicBezTo>
                  <a:pt x="1760518" y="11107"/>
                  <a:pt x="1444829" y="-3738"/>
                  <a:pt x="1250899" y="27432"/>
                </a:cubicBezTo>
                <a:cubicBezTo>
                  <a:pt x="1056969" y="58602"/>
                  <a:pt x="444992" y="52761"/>
                  <a:pt x="0" y="27432"/>
                </a:cubicBezTo>
                <a:cubicBezTo>
                  <a:pt x="-503" y="20663"/>
                  <a:pt x="1168" y="5855"/>
                  <a:pt x="0" y="0"/>
                </a:cubicBezTo>
                <a:close/>
              </a:path>
              <a:path w="3474720" h="27432" stroke="0" extrusionOk="0">
                <a:moveTo>
                  <a:pt x="0" y="0"/>
                </a:moveTo>
                <a:cubicBezTo>
                  <a:pt x="300114" y="-5103"/>
                  <a:pt x="525093" y="-25284"/>
                  <a:pt x="660197" y="0"/>
                </a:cubicBezTo>
                <a:cubicBezTo>
                  <a:pt x="795301" y="25284"/>
                  <a:pt x="1023172" y="17955"/>
                  <a:pt x="1250899" y="0"/>
                </a:cubicBezTo>
                <a:cubicBezTo>
                  <a:pt x="1478626" y="-17955"/>
                  <a:pt x="1782079" y="-27844"/>
                  <a:pt x="2015338" y="0"/>
                </a:cubicBezTo>
                <a:cubicBezTo>
                  <a:pt x="2248597" y="27844"/>
                  <a:pt x="2491007" y="27648"/>
                  <a:pt x="2675534" y="0"/>
                </a:cubicBezTo>
                <a:cubicBezTo>
                  <a:pt x="2860061" y="-27648"/>
                  <a:pt x="3088679" y="-3661"/>
                  <a:pt x="3474720" y="0"/>
                </a:cubicBezTo>
                <a:cubicBezTo>
                  <a:pt x="3474913" y="12649"/>
                  <a:pt x="3473732" y="17989"/>
                  <a:pt x="3474720" y="27432"/>
                </a:cubicBezTo>
                <a:cubicBezTo>
                  <a:pt x="3317198" y="15714"/>
                  <a:pt x="2959205" y="52182"/>
                  <a:pt x="2779776" y="27432"/>
                </a:cubicBezTo>
                <a:cubicBezTo>
                  <a:pt x="2600347" y="2682"/>
                  <a:pt x="2382660" y="-684"/>
                  <a:pt x="2015338" y="27432"/>
                </a:cubicBezTo>
                <a:cubicBezTo>
                  <a:pt x="1648016" y="55548"/>
                  <a:pt x="1641073" y="39646"/>
                  <a:pt x="1424635" y="27432"/>
                </a:cubicBezTo>
                <a:cubicBezTo>
                  <a:pt x="1208197" y="15218"/>
                  <a:pt x="1021559" y="15893"/>
                  <a:pt x="729691" y="27432"/>
                </a:cubicBezTo>
                <a:cubicBezTo>
                  <a:pt x="437823" y="38971"/>
                  <a:pt x="153856" y="-2647"/>
                  <a:pt x="0" y="27432"/>
                </a:cubicBezTo>
                <a:cubicBezTo>
                  <a:pt x="1300" y="19678"/>
                  <a:pt x="-86" y="12044"/>
                  <a:pt x="0" y="0"/>
                </a:cubicBezTo>
                <a:close/>
              </a:path>
            </a:pathLst>
          </a:custGeom>
          <a:solidFill>
            <a:srgbClr val="CC4469"/>
          </a:solidFill>
          <a:ln w="38100" cap="rnd">
            <a:solidFill>
              <a:srgbClr val="CC446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0" name="Content Placeholder 1029">
            <a:extLst>
              <a:ext uri="{FF2B5EF4-FFF2-40B4-BE49-F238E27FC236}">
                <a16:creationId xmlns:a16="http://schemas.microsoft.com/office/drawing/2014/main" id="{E4627615-0922-42D5-AF0F-E8ADA17B4E2E}"/>
              </a:ext>
            </a:extLst>
          </p:cNvPr>
          <p:cNvSpPr>
            <a:spLocks noGrp="1"/>
          </p:cNvSpPr>
          <p:nvPr>
            <p:ph idx="1"/>
          </p:nvPr>
        </p:nvSpPr>
        <p:spPr>
          <a:xfrm>
            <a:off x="7034585" y="3133210"/>
            <a:ext cx="4584921" cy="3021497"/>
          </a:xfrm>
        </p:spPr>
        <p:txBody>
          <a:bodyPr anchor="t">
            <a:normAutofit lnSpcReduction="10000"/>
          </a:bodyPr>
          <a:lstStyle/>
          <a:p>
            <a:pPr marL="0" indent="0" algn="l">
              <a:buNone/>
            </a:pPr>
            <a:r>
              <a:rPr lang="en-GB" sz="1600" b="1" i="0" baseline="30000" dirty="0">
                <a:solidFill>
                  <a:srgbClr val="000000"/>
                </a:solidFill>
                <a:effectLst/>
                <a:latin typeface="system-ui"/>
              </a:rPr>
              <a:t>27 </a:t>
            </a:r>
            <a:r>
              <a:rPr lang="en-GB" sz="1600" b="0" i="0" dirty="0">
                <a:solidFill>
                  <a:srgbClr val="000000"/>
                </a:solidFill>
                <a:effectLst/>
                <a:latin typeface="system-ui"/>
              </a:rPr>
              <a:t>The disciples returned about this time and were surprised to find Jesus talking with a woman. But none of them asked him what he wanted or why he was talking with her.</a:t>
            </a:r>
          </a:p>
          <a:p>
            <a:pPr marL="0" indent="0" algn="l">
              <a:buNone/>
            </a:pPr>
            <a:r>
              <a:rPr lang="en-GB" sz="1600" b="1" i="0" baseline="30000" dirty="0">
                <a:solidFill>
                  <a:srgbClr val="000000"/>
                </a:solidFill>
                <a:effectLst/>
                <a:latin typeface="system-ui"/>
              </a:rPr>
              <a:t>28 </a:t>
            </a:r>
            <a:r>
              <a:rPr lang="en-GB" sz="1600" b="0" i="0" dirty="0">
                <a:solidFill>
                  <a:srgbClr val="000000"/>
                </a:solidFill>
                <a:effectLst/>
                <a:latin typeface="system-ui"/>
              </a:rPr>
              <a:t>The woman left her water jar and ran back into town. She said to the people, </a:t>
            </a:r>
            <a:r>
              <a:rPr lang="en-GB" sz="1600" b="1" i="0" baseline="30000" dirty="0">
                <a:solidFill>
                  <a:srgbClr val="000000"/>
                </a:solidFill>
                <a:effectLst/>
                <a:latin typeface="system-ui"/>
              </a:rPr>
              <a:t>29 </a:t>
            </a:r>
            <a:r>
              <a:rPr lang="en-GB" sz="1600" b="0" i="0" dirty="0">
                <a:solidFill>
                  <a:srgbClr val="000000"/>
                </a:solidFill>
                <a:effectLst/>
                <a:latin typeface="system-ui"/>
              </a:rPr>
              <a:t>“Come and see a man who told me everything I have ever done! Could he be the Messiah?” </a:t>
            </a:r>
            <a:r>
              <a:rPr lang="en-GB" sz="1600" b="1" i="0" baseline="30000" dirty="0">
                <a:solidFill>
                  <a:srgbClr val="000000"/>
                </a:solidFill>
                <a:effectLst/>
                <a:latin typeface="system-ui"/>
              </a:rPr>
              <a:t>30 </a:t>
            </a:r>
            <a:r>
              <a:rPr lang="en-GB" sz="1600" b="0" i="0" dirty="0">
                <a:solidFill>
                  <a:srgbClr val="000000"/>
                </a:solidFill>
                <a:effectLst/>
                <a:latin typeface="system-ui"/>
              </a:rPr>
              <a:t>Everyone in town went out to see Jesus.</a:t>
            </a:r>
          </a:p>
          <a:p>
            <a:pPr marL="0" indent="0" algn="l">
              <a:buNone/>
            </a:pPr>
            <a:r>
              <a:rPr lang="en-GB" sz="1600" dirty="0">
                <a:solidFill>
                  <a:srgbClr val="000000"/>
                </a:solidFill>
                <a:latin typeface="system-ui"/>
              </a:rPr>
              <a:t>John 4:16-19, 27-30</a:t>
            </a:r>
            <a:endParaRPr lang="en-GB" sz="1600" b="0" i="0" dirty="0">
              <a:solidFill>
                <a:srgbClr val="000000"/>
              </a:solidFill>
              <a:effectLst/>
              <a:latin typeface="system-ui"/>
            </a:endParaRPr>
          </a:p>
          <a:p>
            <a:pPr marL="0" indent="0">
              <a:buNone/>
            </a:pPr>
            <a:endParaRPr lang="en-US" sz="2600" dirty="0">
              <a:latin typeface="system-ui"/>
            </a:endParaRPr>
          </a:p>
        </p:txBody>
      </p:sp>
    </p:spTree>
    <p:extLst>
      <p:ext uri="{BB962C8B-B14F-4D97-AF65-F5344CB8AC3E}">
        <p14:creationId xmlns:p14="http://schemas.microsoft.com/office/powerpoint/2010/main" val="3954951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9" name="Rectangle 138">
            <a:extLst>
              <a:ext uri="{FF2B5EF4-FFF2-40B4-BE49-F238E27FC236}">
                <a16:creationId xmlns:a16="http://schemas.microsoft.com/office/drawing/2014/main" id="{A6D37EE4-EA1B-46EE-A54B-5233C63C9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B3A2E1-2881-4943-B1A7-DED303C471FE}"/>
              </a:ext>
            </a:extLst>
          </p:cNvPr>
          <p:cNvSpPr>
            <a:spLocks noGrp="1"/>
          </p:cNvSpPr>
          <p:nvPr>
            <p:ph type="title"/>
          </p:nvPr>
        </p:nvSpPr>
        <p:spPr>
          <a:xfrm>
            <a:off x="7034585" y="703293"/>
            <a:ext cx="4584921" cy="1949815"/>
          </a:xfrm>
        </p:spPr>
        <p:txBody>
          <a:bodyPr vert="horz" lIns="91440" tIns="45720" rIns="91440" bIns="45720" rtlCol="0" anchor="b">
            <a:normAutofit/>
          </a:bodyPr>
          <a:lstStyle/>
          <a:p>
            <a:r>
              <a:rPr lang="en-US" sz="6000"/>
              <a:t>The Jesus attitude </a:t>
            </a:r>
          </a:p>
        </p:txBody>
      </p:sp>
      <p:pic>
        <p:nvPicPr>
          <p:cNvPr id="1026" name="Picture 2" descr="The Woman at the Well | Kids Corner">
            <a:extLst>
              <a:ext uri="{FF2B5EF4-FFF2-40B4-BE49-F238E27FC236}">
                <a16:creationId xmlns:a16="http://schemas.microsoft.com/office/drawing/2014/main" id="{006C78A0-573D-4F65-AA86-BB25AD9C86D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053" r="8575" b="2"/>
          <a:stretch/>
        </p:blipFill>
        <p:spPr bwMode="auto">
          <a:xfrm>
            <a:off x="866691" y="1216968"/>
            <a:ext cx="5416261" cy="4424065"/>
          </a:xfrm>
          <a:custGeom>
            <a:avLst/>
            <a:gdLst/>
            <a:ahLst/>
            <a:cxnLst/>
            <a:rect l="l" t="t" r="r" b="b"/>
            <a:pathLst>
              <a:path w="5531320" h="4424065">
                <a:moveTo>
                  <a:pt x="4292328" y="3931444"/>
                </a:moveTo>
                <a:cubicBezTo>
                  <a:pt x="3830135" y="4131325"/>
                  <a:pt x="3346708" y="4259111"/>
                  <a:pt x="2855653" y="4364392"/>
                </a:cubicBezTo>
                <a:lnTo>
                  <a:pt x="2855525" y="4364392"/>
                </a:lnTo>
                <a:cubicBezTo>
                  <a:pt x="3386634" y="4394018"/>
                  <a:pt x="3853531" y="4210158"/>
                  <a:pt x="4292328" y="3931444"/>
                </a:cubicBezTo>
                <a:close/>
                <a:moveTo>
                  <a:pt x="4302118" y="3923561"/>
                </a:moveTo>
                <a:lnTo>
                  <a:pt x="4301102" y="3924959"/>
                </a:lnTo>
                <a:lnTo>
                  <a:pt x="4302881" y="3924959"/>
                </a:lnTo>
                <a:close/>
                <a:moveTo>
                  <a:pt x="3885572" y="334733"/>
                </a:moveTo>
                <a:cubicBezTo>
                  <a:pt x="4046889" y="406840"/>
                  <a:pt x="4203653" y="488713"/>
                  <a:pt x="4355013" y="579880"/>
                </a:cubicBezTo>
                <a:cubicBezTo>
                  <a:pt x="4662082" y="768063"/>
                  <a:pt x="4933803" y="995790"/>
                  <a:pt x="5144619" y="1290779"/>
                </a:cubicBezTo>
                <a:cubicBezTo>
                  <a:pt x="5314365" y="1528042"/>
                  <a:pt x="5426258" y="1789591"/>
                  <a:pt x="5468598" y="2088522"/>
                </a:cubicBezTo>
                <a:cubicBezTo>
                  <a:pt x="5479330" y="2001424"/>
                  <a:pt x="5480182" y="1913385"/>
                  <a:pt x="5471141" y="1826083"/>
                </a:cubicBezTo>
                <a:cubicBezTo>
                  <a:pt x="5455337" y="1662962"/>
                  <a:pt x="5406307" y="1504799"/>
                  <a:pt x="5327080" y="1361348"/>
                </a:cubicBezTo>
                <a:cubicBezTo>
                  <a:pt x="5206160" y="1140233"/>
                  <a:pt x="5033362" y="965782"/>
                  <a:pt x="4833354" y="816507"/>
                </a:cubicBezTo>
                <a:cubicBezTo>
                  <a:pt x="4597235" y="640276"/>
                  <a:pt x="4336322" y="509438"/>
                  <a:pt x="4063457" y="400724"/>
                </a:cubicBezTo>
                <a:cubicBezTo>
                  <a:pt x="4033360" y="388607"/>
                  <a:pt x="4003060" y="376909"/>
                  <a:pt x="3972544" y="365631"/>
                </a:cubicBezTo>
                <a:cubicBezTo>
                  <a:pt x="3943680" y="354950"/>
                  <a:pt x="3914563" y="345033"/>
                  <a:pt x="3885572" y="334733"/>
                </a:cubicBezTo>
                <a:close/>
                <a:moveTo>
                  <a:pt x="3865737" y="329520"/>
                </a:moveTo>
                <a:cubicBezTo>
                  <a:pt x="3865737" y="329520"/>
                  <a:pt x="3865737" y="330410"/>
                  <a:pt x="3866500" y="330537"/>
                </a:cubicBezTo>
                <a:lnTo>
                  <a:pt x="3869806" y="330156"/>
                </a:lnTo>
                <a:close/>
                <a:moveTo>
                  <a:pt x="2219772" y="85645"/>
                </a:moveTo>
                <a:cubicBezTo>
                  <a:pt x="2206943" y="84005"/>
                  <a:pt x="2193910" y="85264"/>
                  <a:pt x="2181627" y="89333"/>
                </a:cubicBezTo>
                <a:cubicBezTo>
                  <a:pt x="1932920" y="125113"/>
                  <a:pt x="1690800" y="197118"/>
                  <a:pt x="1462972" y="303073"/>
                </a:cubicBezTo>
                <a:cubicBezTo>
                  <a:pt x="971789" y="529528"/>
                  <a:pt x="578130" y="865460"/>
                  <a:pt x="308698" y="1338461"/>
                </a:cubicBezTo>
                <a:cubicBezTo>
                  <a:pt x="180225" y="1561852"/>
                  <a:pt x="97653" y="1808638"/>
                  <a:pt x="65840" y="2064364"/>
                </a:cubicBezTo>
                <a:cubicBezTo>
                  <a:pt x="71943" y="2050505"/>
                  <a:pt x="77284" y="2036391"/>
                  <a:pt x="82115" y="2022150"/>
                </a:cubicBezTo>
                <a:cubicBezTo>
                  <a:pt x="170104" y="1763653"/>
                  <a:pt x="279580" y="1515073"/>
                  <a:pt x="423261" y="1282260"/>
                </a:cubicBezTo>
                <a:cubicBezTo>
                  <a:pt x="630770" y="945565"/>
                  <a:pt x="895371" y="664944"/>
                  <a:pt x="1231812" y="454001"/>
                </a:cubicBezTo>
                <a:cubicBezTo>
                  <a:pt x="1535193" y="263783"/>
                  <a:pt x="1866802" y="149729"/>
                  <a:pt x="2219772" y="85645"/>
                </a:cubicBezTo>
                <a:close/>
                <a:moveTo>
                  <a:pt x="2612541" y="836"/>
                </a:moveTo>
                <a:cubicBezTo>
                  <a:pt x="2715914" y="-4250"/>
                  <a:pt x="2831240" y="14695"/>
                  <a:pt x="2946311" y="35548"/>
                </a:cubicBezTo>
                <a:cubicBezTo>
                  <a:pt x="3291652" y="98106"/>
                  <a:pt x="3631144" y="182915"/>
                  <a:pt x="3961100" y="303581"/>
                </a:cubicBezTo>
                <a:cubicBezTo>
                  <a:pt x="4278341" y="419543"/>
                  <a:pt x="4581341" y="563350"/>
                  <a:pt x="4854588" y="764502"/>
                </a:cubicBezTo>
                <a:cubicBezTo>
                  <a:pt x="5067438" y="921152"/>
                  <a:pt x="5250408" y="1105521"/>
                  <a:pt x="5377813" y="1339732"/>
                </a:cubicBezTo>
                <a:cubicBezTo>
                  <a:pt x="5459812" y="1489986"/>
                  <a:pt x="5510304" y="1655396"/>
                  <a:pt x="5526198" y="1825829"/>
                </a:cubicBezTo>
                <a:cubicBezTo>
                  <a:pt x="5538277" y="1951327"/>
                  <a:pt x="5527342" y="2074917"/>
                  <a:pt x="5510558" y="2199398"/>
                </a:cubicBezTo>
                <a:cubicBezTo>
                  <a:pt x="5502967" y="2266991"/>
                  <a:pt x="5502713" y="2335195"/>
                  <a:pt x="5509796" y="2402839"/>
                </a:cubicBezTo>
                <a:cubicBezTo>
                  <a:pt x="5534208" y="2664197"/>
                  <a:pt x="5468472" y="2926051"/>
                  <a:pt x="5323520" y="3144890"/>
                </a:cubicBezTo>
                <a:cubicBezTo>
                  <a:pt x="5201340" y="3332234"/>
                  <a:pt x="5041042" y="3491719"/>
                  <a:pt x="4853062" y="3612932"/>
                </a:cubicBezTo>
                <a:cubicBezTo>
                  <a:pt x="4671110" y="3732072"/>
                  <a:pt x="4498566" y="3864563"/>
                  <a:pt x="4316359" y="3982940"/>
                </a:cubicBezTo>
                <a:cubicBezTo>
                  <a:pt x="4019717" y="4175573"/>
                  <a:pt x="3701077" y="4317347"/>
                  <a:pt x="3352557" y="4386771"/>
                </a:cubicBezTo>
                <a:cubicBezTo>
                  <a:pt x="3160954" y="4425590"/>
                  <a:pt x="2964456" y="4434173"/>
                  <a:pt x="2770207" y="4412201"/>
                </a:cubicBezTo>
                <a:cubicBezTo>
                  <a:pt x="2685525" y="4402537"/>
                  <a:pt x="2599953" y="4402410"/>
                  <a:pt x="2514889" y="4393637"/>
                </a:cubicBezTo>
                <a:cubicBezTo>
                  <a:pt x="2307137" y="4370851"/>
                  <a:pt x="2102209" y="4327277"/>
                  <a:pt x="1903167" y="4263562"/>
                </a:cubicBezTo>
                <a:cubicBezTo>
                  <a:pt x="1560623" y="4156119"/>
                  <a:pt x="1238932" y="4006972"/>
                  <a:pt x="948393" y="3794249"/>
                </a:cubicBezTo>
                <a:cubicBezTo>
                  <a:pt x="647554" y="3573897"/>
                  <a:pt x="396813" y="3308660"/>
                  <a:pt x="223634" y="2975526"/>
                </a:cubicBezTo>
                <a:cubicBezTo>
                  <a:pt x="129454" y="2796370"/>
                  <a:pt x="67150" y="2602198"/>
                  <a:pt x="39520" y="2401695"/>
                </a:cubicBezTo>
                <a:cubicBezTo>
                  <a:pt x="34510" y="2367555"/>
                  <a:pt x="26729" y="2333872"/>
                  <a:pt x="16252" y="2300991"/>
                </a:cubicBezTo>
                <a:cubicBezTo>
                  <a:pt x="-9179" y="2218598"/>
                  <a:pt x="-24" y="2135695"/>
                  <a:pt x="11801" y="2053556"/>
                </a:cubicBezTo>
                <a:cubicBezTo>
                  <a:pt x="93686" y="1480615"/>
                  <a:pt x="377868" y="1021983"/>
                  <a:pt x="812850" y="651084"/>
                </a:cubicBezTo>
                <a:cubicBezTo>
                  <a:pt x="1176755" y="340201"/>
                  <a:pt x="1598260" y="146042"/>
                  <a:pt x="2066810" y="52586"/>
                </a:cubicBezTo>
                <a:cubicBezTo>
                  <a:pt x="2154544" y="35039"/>
                  <a:pt x="2243041" y="23087"/>
                  <a:pt x="2332046" y="14441"/>
                </a:cubicBezTo>
                <a:cubicBezTo>
                  <a:pt x="2421052" y="5794"/>
                  <a:pt x="2508913" y="2107"/>
                  <a:pt x="2612541" y="836"/>
                </a:cubicBezTo>
                <a:close/>
              </a:path>
            </a:pathLst>
          </a:custGeom>
          <a:noFill/>
          <a:extLst>
            <a:ext uri="{909E8E84-426E-40DD-AFC4-6F175D3DCCD1}">
              <a14:hiddenFill xmlns:a14="http://schemas.microsoft.com/office/drawing/2010/main">
                <a:solidFill>
                  <a:srgbClr val="FFFFFF"/>
                </a:solidFill>
              </a14:hiddenFill>
            </a:ext>
          </a:extLst>
        </p:spPr>
      </p:pic>
      <p:sp>
        <p:nvSpPr>
          <p:cNvPr id="141" name="Rectangle 6">
            <a:extLst>
              <a:ext uri="{FF2B5EF4-FFF2-40B4-BE49-F238E27FC236}">
                <a16:creationId xmlns:a16="http://schemas.microsoft.com/office/drawing/2014/main" id="{3EB27620-B0B1-4232-A055-99D347606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3815" y="2895147"/>
            <a:ext cx="3474720" cy="27432"/>
          </a:xfrm>
          <a:custGeom>
            <a:avLst/>
            <a:gdLst>
              <a:gd name="connsiteX0" fmla="*/ 0 w 3474720"/>
              <a:gd name="connsiteY0" fmla="*/ 0 h 27432"/>
              <a:gd name="connsiteX1" fmla="*/ 660197 w 3474720"/>
              <a:gd name="connsiteY1" fmla="*/ 0 h 27432"/>
              <a:gd name="connsiteX2" fmla="*/ 1355141 w 3474720"/>
              <a:gd name="connsiteY2" fmla="*/ 0 h 27432"/>
              <a:gd name="connsiteX3" fmla="*/ 2084832 w 3474720"/>
              <a:gd name="connsiteY3" fmla="*/ 0 h 27432"/>
              <a:gd name="connsiteX4" fmla="*/ 2814523 w 3474720"/>
              <a:gd name="connsiteY4" fmla="*/ 0 h 27432"/>
              <a:gd name="connsiteX5" fmla="*/ 3474720 w 3474720"/>
              <a:gd name="connsiteY5" fmla="*/ 0 h 27432"/>
              <a:gd name="connsiteX6" fmla="*/ 3474720 w 3474720"/>
              <a:gd name="connsiteY6" fmla="*/ 27432 h 27432"/>
              <a:gd name="connsiteX7" fmla="*/ 2710282 w 3474720"/>
              <a:gd name="connsiteY7" fmla="*/ 27432 h 27432"/>
              <a:gd name="connsiteX8" fmla="*/ 1945843 w 3474720"/>
              <a:gd name="connsiteY8" fmla="*/ 27432 h 27432"/>
              <a:gd name="connsiteX9" fmla="*/ 1250899 w 3474720"/>
              <a:gd name="connsiteY9" fmla="*/ 27432 h 27432"/>
              <a:gd name="connsiteX10" fmla="*/ 0 w 3474720"/>
              <a:gd name="connsiteY10" fmla="*/ 27432 h 27432"/>
              <a:gd name="connsiteX11" fmla="*/ 0 w 3474720"/>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74720" h="27432" fill="none" extrusionOk="0">
                <a:moveTo>
                  <a:pt x="0" y="0"/>
                </a:moveTo>
                <a:cubicBezTo>
                  <a:pt x="307185" y="-8713"/>
                  <a:pt x="392307" y="-13121"/>
                  <a:pt x="660197" y="0"/>
                </a:cubicBezTo>
                <a:cubicBezTo>
                  <a:pt x="928087" y="13121"/>
                  <a:pt x="1167029" y="-2668"/>
                  <a:pt x="1355141" y="0"/>
                </a:cubicBezTo>
                <a:cubicBezTo>
                  <a:pt x="1543253" y="2668"/>
                  <a:pt x="1739408" y="-6709"/>
                  <a:pt x="2084832" y="0"/>
                </a:cubicBezTo>
                <a:cubicBezTo>
                  <a:pt x="2430256" y="6709"/>
                  <a:pt x="2538889" y="29706"/>
                  <a:pt x="2814523" y="0"/>
                </a:cubicBezTo>
                <a:cubicBezTo>
                  <a:pt x="3090157" y="-29706"/>
                  <a:pt x="3152920" y="-15446"/>
                  <a:pt x="3474720" y="0"/>
                </a:cubicBezTo>
                <a:cubicBezTo>
                  <a:pt x="3473554" y="7395"/>
                  <a:pt x="3474765" y="21864"/>
                  <a:pt x="3474720" y="27432"/>
                </a:cubicBezTo>
                <a:cubicBezTo>
                  <a:pt x="3275380" y="12730"/>
                  <a:pt x="2958934" y="10130"/>
                  <a:pt x="2710282" y="27432"/>
                </a:cubicBezTo>
                <a:cubicBezTo>
                  <a:pt x="2461630" y="44734"/>
                  <a:pt x="2131168" y="43757"/>
                  <a:pt x="1945843" y="27432"/>
                </a:cubicBezTo>
                <a:cubicBezTo>
                  <a:pt x="1760518" y="11107"/>
                  <a:pt x="1444829" y="-3738"/>
                  <a:pt x="1250899" y="27432"/>
                </a:cubicBezTo>
                <a:cubicBezTo>
                  <a:pt x="1056969" y="58602"/>
                  <a:pt x="444992" y="52761"/>
                  <a:pt x="0" y="27432"/>
                </a:cubicBezTo>
                <a:cubicBezTo>
                  <a:pt x="-503" y="20663"/>
                  <a:pt x="1168" y="5855"/>
                  <a:pt x="0" y="0"/>
                </a:cubicBezTo>
                <a:close/>
              </a:path>
              <a:path w="3474720" h="27432" stroke="0" extrusionOk="0">
                <a:moveTo>
                  <a:pt x="0" y="0"/>
                </a:moveTo>
                <a:cubicBezTo>
                  <a:pt x="300114" y="-5103"/>
                  <a:pt x="525093" y="-25284"/>
                  <a:pt x="660197" y="0"/>
                </a:cubicBezTo>
                <a:cubicBezTo>
                  <a:pt x="795301" y="25284"/>
                  <a:pt x="1023172" y="17955"/>
                  <a:pt x="1250899" y="0"/>
                </a:cubicBezTo>
                <a:cubicBezTo>
                  <a:pt x="1478626" y="-17955"/>
                  <a:pt x="1782079" y="-27844"/>
                  <a:pt x="2015338" y="0"/>
                </a:cubicBezTo>
                <a:cubicBezTo>
                  <a:pt x="2248597" y="27844"/>
                  <a:pt x="2491007" y="27648"/>
                  <a:pt x="2675534" y="0"/>
                </a:cubicBezTo>
                <a:cubicBezTo>
                  <a:pt x="2860061" y="-27648"/>
                  <a:pt x="3088679" y="-3661"/>
                  <a:pt x="3474720" y="0"/>
                </a:cubicBezTo>
                <a:cubicBezTo>
                  <a:pt x="3474913" y="12649"/>
                  <a:pt x="3473732" y="17989"/>
                  <a:pt x="3474720" y="27432"/>
                </a:cubicBezTo>
                <a:cubicBezTo>
                  <a:pt x="3317198" y="15714"/>
                  <a:pt x="2959205" y="52182"/>
                  <a:pt x="2779776" y="27432"/>
                </a:cubicBezTo>
                <a:cubicBezTo>
                  <a:pt x="2600347" y="2682"/>
                  <a:pt x="2382660" y="-684"/>
                  <a:pt x="2015338" y="27432"/>
                </a:cubicBezTo>
                <a:cubicBezTo>
                  <a:pt x="1648016" y="55548"/>
                  <a:pt x="1641073" y="39646"/>
                  <a:pt x="1424635" y="27432"/>
                </a:cubicBezTo>
                <a:cubicBezTo>
                  <a:pt x="1208197" y="15218"/>
                  <a:pt x="1021559" y="15893"/>
                  <a:pt x="729691" y="27432"/>
                </a:cubicBezTo>
                <a:cubicBezTo>
                  <a:pt x="437823" y="38971"/>
                  <a:pt x="153856" y="-2647"/>
                  <a:pt x="0" y="27432"/>
                </a:cubicBezTo>
                <a:cubicBezTo>
                  <a:pt x="1300" y="19678"/>
                  <a:pt x="-86" y="12044"/>
                  <a:pt x="0" y="0"/>
                </a:cubicBezTo>
                <a:close/>
              </a:path>
            </a:pathLst>
          </a:custGeom>
          <a:solidFill>
            <a:srgbClr val="CC4469"/>
          </a:solidFill>
          <a:ln w="38100" cap="rnd">
            <a:solidFill>
              <a:srgbClr val="CC446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0" name="Content Placeholder 1029">
            <a:extLst>
              <a:ext uri="{FF2B5EF4-FFF2-40B4-BE49-F238E27FC236}">
                <a16:creationId xmlns:a16="http://schemas.microsoft.com/office/drawing/2014/main" id="{E4627615-0922-42D5-AF0F-E8ADA17B4E2E}"/>
              </a:ext>
            </a:extLst>
          </p:cNvPr>
          <p:cNvSpPr>
            <a:spLocks noGrp="1"/>
          </p:cNvSpPr>
          <p:nvPr>
            <p:ph idx="1"/>
          </p:nvPr>
        </p:nvSpPr>
        <p:spPr>
          <a:xfrm>
            <a:off x="7034585" y="3133210"/>
            <a:ext cx="4584921" cy="3021497"/>
          </a:xfrm>
        </p:spPr>
        <p:txBody>
          <a:bodyPr anchor="t">
            <a:normAutofit/>
          </a:bodyPr>
          <a:lstStyle/>
          <a:p>
            <a:pPr marL="0" indent="0">
              <a:buNone/>
            </a:pPr>
            <a:r>
              <a:rPr lang="en-US" sz="2600" dirty="0">
                <a:latin typeface="system-ui"/>
              </a:rPr>
              <a:t>Jesus crosses the room to speak with and engage those with whom His heritage and community did not connect with due to historical and religious factors.</a:t>
            </a:r>
          </a:p>
        </p:txBody>
      </p:sp>
    </p:spTree>
    <p:extLst>
      <p:ext uri="{BB962C8B-B14F-4D97-AF65-F5344CB8AC3E}">
        <p14:creationId xmlns:p14="http://schemas.microsoft.com/office/powerpoint/2010/main" val="1904261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9" name="Rectangle 138">
            <a:extLst>
              <a:ext uri="{FF2B5EF4-FFF2-40B4-BE49-F238E27FC236}">
                <a16:creationId xmlns:a16="http://schemas.microsoft.com/office/drawing/2014/main" id="{A6D37EE4-EA1B-46EE-A54B-5233C63C9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B3A2E1-2881-4943-B1A7-DED303C471FE}"/>
              </a:ext>
            </a:extLst>
          </p:cNvPr>
          <p:cNvSpPr>
            <a:spLocks noGrp="1"/>
          </p:cNvSpPr>
          <p:nvPr>
            <p:ph type="title"/>
          </p:nvPr>
        </p:nvSpPr>
        <p:spPr>
          <a:xfrm>
            <a:off x="7034585" y="703293"/>
            <a:ext cx="4584921" cy="1949815"/>
          </a:xfrm>
        </p:spPr>
        <p:txBody>
          <a:bodyPr vert="horz" lIns="91440" tIns="45720" rIns="91440" bIns="45720" rtlCol="0" anchor="b">
            <a:normAutofit/>
          </a:bodyPr>
          <a:lstStyle/>
          <a:p>
            <a:r>
              <a:rPr lang="en-US" sz="6000"/>
              <a:t>The Jesus attitude </a:t>
            </a:r>
          </a:p>
        </p:txBody>
      </p:sp>
      <p:pic>
        <p:nvPicPr>
          <p:cNvPr id="1026" name="Picture 2" descr="The Woman at the Well | Kids Corner">
            <a:extLst>
              <a:ext uri="{FF2B5EF4-FFF2-40B4-BE49-F238E27FC236}">
                <a16:creationId xmlns:a16="http://schemas.microsoft.com/office/drawing/2014/main" id="{006C78A0-573D-4F65-AA86-BB25AD9C86D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053" r="8575" b="2"/>
          <a:stretch/>
        </p:blipFill>
        <p:spPr bwMode="auto">
          <a:xfrm>
            <a:off x="866691" y="1216968"/>
            <a:ext cx="5416261" cy="4424065"/>
          </a:xfrm>
          <a:custGeom>
            <a:avLst/>
            <a:gdLst/>
            <a:ahLst/>
            <a:cxnLst/>
            <a:rect l="l" t="t" r="r" b="b"/>
            <a:pathLst>
              <a:path w="5531320" h="4424065">
                <a:moveTo>
                  <a:pt x="4292328" y="3931444"/>
                </a:moveTo>
                <a:cubicBezTo>
                  <a:pt x="3830135" y="4131325"/>
                  <a:pt x="3346708" y="4259111"/>
                  <a:pt x="2855653" y="4364392"/>
                </a:cubicBezTo>
                <a:lnTo>
                  <a:pt x="2855525" y="4364392"/>
                </a:lnTo>
                <a:cubicBezTo>
                  <a:pt x="3386634" y="4394018"/>
                  <a:pt x="3853531" y="4210158"/>
                  <a:pt x="4292328" y="3931444"/>
                </a:cubicBezTo>
                <a:close/>
                <a:moveTo>
                  <a:pt x="4302118" y="3923561"/>
                </a:moveTo>
                <a:lnTo>
                  <a:pt x="4301102" y="3924959"/>
                </a:lnTo>
                <a:lnTo>
                  <a:pt x="4302881" y="3924959"/>
                </a:lnTo>
                <a:close/>
                <a:moveTo>
                  <a:pt x="3885572" y="334733"/>
                </a:moveTo>
                <a:cubicBezTo>
                  <a:pt x="4046889" y="406840"/>
                  <a:pt x="4203653" y="488713"/>
                  <a:pt x="4355013" y="579880"/>
                </a:cubicBezTo>
                <a:cubicBezTo>
                  <a:pt x="4662082" y="768063"/>
                  <a:pt x="4933803" y="995790"/>
                  <a:pt x="5144619" y="1290779"/>
                </a:cubicBezTo>
                <a:cubicBezTo>
                  <a:pt x="5314365" y="1528042"/>
                  <a:pt x="5426258" y="1789591"/>
                  <a:pt x="5468598" y="2088522"/>
                </a:cubicBezTo>
                <a:cubicBezTo>
                  <a:pt x="5479330" y="2001424"/>
                  <a:pt x="5480182" y="1913385"/>
                  <a:pt x="5471141" y="1826083"/>
                </a:cubicBezTo>
                <a:cubicBezTo>
                  <a:pt x="5455337" y="1662962"/>
                  <a:pt x="5406307" y="1504799"/>
                  <a:pt x="5327080" y="1361348"/>
                </a:cubicBezTo>
                <a:cubicBezTo>
                  <a:pt x="5206160" y="1140233"/>
                  <a:pt x="5033362" y="965782"/>
                  <a:pt x="4833354" y="816507"/>
                </a:cubicBezTo>
                <a:cubicBezTo>
                  <a:pt x="4597235" y="640276"/>
                  <a:pt x="4336322" y="509438"/>
                  <a:pt x="4063457" y="400724"/>
                </a:cubicBezTo>
                <a:cubicBezTo>
                  <a:pt x="4033360" y="388607"/>
                  <a:pt x="4003060" y="376909"/>
                  <a:pt x="3972544" y="365631"/>
                </a:cubicBezTo>
                <a:cubicBezTo>
                  <a:pt x="3943680" y="354950"/>
                  <a:pt x="3914563" y="345033"/>
                  <a:pt x="3885572" y="334733"/>
                </a:cubicBezTo>
                <a:close/>
                <a:moveTo>
                  <a:pt x="3865737" y="329520"/>
                </a:moveTo>
                <a:cubicBezTo>
                  <a:pt x="3865737" y="329520"/>
                  <a:pt x="3865737" y="330410"/>
                  <a:pt x="3866500" y="330537"/>
                </a:cubicBezTo>
                <a:lnTo>
                  <a:pt x="3869806" y="330156"/>
                </a:lnTo>
                <a:close/>
                <a:moveTo>
                  <a:pt x="2219772" y="85645"/>
                </a:moveTo>
                <a:cubicBezTo>
                  <a:pt x="2206943" y="84005"/>
                  <a:pt x="2193910" y="85264"/>
                  <a:pt x="2181627" y="89333"/>
                </a:cubicBezTo>
                <a:cubicBezTo>
                  <a:pt x="1932920" y="125113"/>
                  <a:pt x="1690800" y="197118"/>
                  <a:pt x="1462972" y="303073"/>
                </a:cubicBezTo>
                <a:cubicBezTo>
                  <a:pt x="971789" y="529528"/>
                  <a:pt x="578130" y="865460"/>
                  <a:pt x="308698" y="1338461"/>
                </a:cubicBezTo>
                <a:cubicBezTo>
                  <a:pt x="180225" y="1561852"/>
                  <a:pt x="97653" y="1808638"/>
                  <a:pt x="65840" y="2064364"/>
                </a:cubicBezTo>
                <a:cubicBezTo>
                  <a:pt x="71943" y="2050505"/>
                  <a:pt x="77284" y="2036391"/>
                  <a:pt x="82115" y="2022150"/>
                </a:cubicBezTo>
                <a:cubicBezTo>
                  <a:pt x="170104" y="1763653"/>
                  <a:pt x="279580" y="1515073"/>
                  <a:pt x="423261" y="1282260"/>
                </a:cubicBezTo>
                <a:cubicBezTo>
                  <a:pt x="630770" y="945565"/>
                  <a:pt x="895371" y="664944"/>
                  <a:pt x="1231812" y="454001"/>
                </a:cubicBezTo>
                <a:cubicBezTo>
                  <a:pt x="1535193" y="263783"/>
                  <a:pt x="1866802" y="149729"/>
                  <a:pt x="2219772" y="85645"/>
                </a:cubicBezTo>
                <a:close/>
                <a:moveTo>
                  <a:pt x="2612541" y="836"/>
                </a:moveTo>
                <a:cubicBezTo>
                  <a:pt x="2715914" y="-4250"/>
                  <a:pt x="2831240" y="14695"/>
                  <a:pt x="2946311" y="35548"/>
                </a:cubicBezTo>
                <a:cubicBezTo>
                  <a:pt x="3291652" y="98106"/>
                  <a:pt x="3631144" y="182915"/>
                  <a:pt x="3961100" y="303581"/>
                </a:cubicBezTo>
                <a:cubicBezTo>
                  <a:pt x="4278341" y="419543"/>
                  <a:pt x="4581341" y="563350"/>
                  <a:pt x="4854588" y="764502"/>
                </a:cubicBezTo>
                <a:cubicBezTo>
                  <a:pt x="5067438" y="921152"/>
                  <a:pt x="5250408" y="1105521"/>
                  <a:pt x="5377813" y="1339732"/>
                </a:cubicBezTo>
                <a:cubicBezTo>
                  <a:pt x="5459812" y="1489986"/>
                  <a:pt x="5510304" y="1655396"/>
                  <a:pt x="5526198" y="1825829"/>
                </a:cubicBezTo>
                <a:cubicBezTo>
                  <a:pt x="5538277" y="1951327"/>
                  <a:pt x="5527342" y="2074917"/>
                  <a:pt x="5510558" y="2199398"/>
                </a:cubicBezTo>
                <a:cubicBezTo>
                  <a:pt x="5502967" y="2266991"/>
                  <a:pt x="5502713" y="2335195"/>
                  <a:pt x="5509796" y="2402839"/>
                </a:cubicBezTo>
                <a:cubicBezTo>
                  <a:pt x="5534208" y="2664197"/>
                  <a:pt x="5468472" y="2926051"/>
                  <a:pt x="5323520" y="3144890"/>
                </a:cubicBezTo>
                <a:cubicBezTo>
                  <a:pt x="5201340" y="3332234"/>
                  <a:pt x="5041042" y="3491719"/>
                  <a:pt x="4853062" y="3612932"/>
                </a:cubicBezTo>
                <a:cubicBezTo>
                  <a:pt x="4671110" y="3732072"/>
                  <a:pt x="4498566" y="3864563"/>
                  <a:pt x="4316359" y="3982940"/>
                </a:cubicBezTo>
                <a:cubicBezTo>
                  <a:pt x="4019717" y="4175573"/>
                  <a:pt x="3701077" y="4317347"/>
                  <a:pt x="3352557" y="4386771"/>
                </a:cubicBezTo>
                <a:cubicBezTo>
                  <a:pt x="3160954" y="4425590"/>
                  <a:pt x="2964456" y="4434173"/>
                  <a:pt x="2770207" y="4412201"/>
                </a:cubicBezTo>
                <a:cubicBezTo>
                  <a:pt x="2685525" y="4402537"/>
                  <a:pt x="2599953" y="4402410"/>
                  <a:pt x="2514889" y="4393637"/>
                </a:cubicBezTo>
                <a:cubicBezTo>
                  <a:pt x="2307137" y="4370851"/>
                  <a:pt x="2102209" y="4327277"/>
                  <a:pt x="1903167" y="4263562"/>
                </a:cubicBezTo>
                <a:cubicBezTo>
                  <a:pt x="1560623" y="4156119"/>
                  <a:pt x="1238932" y="4006972"/>
                  <a:pt x="948393" y="3794249"/>
                </a:cubicBezTo>
                <a:cubicBezTo>
                  <a:pt x="647554" y="3573897"/>
                  <a:pt x="396813" y="3308660"/>
                  <a:pt x="223634" y="2975526"/>
                </a:cubicBezTo>
                <a:cubicBezTo>
                  <a:pt x="129454" y="2796370"/>
                  <a:pt x="67150" y="2602198"/>
                  <a:pt x="39520" y="2401695"/>
                </a:cubicBezTo>
                <a:cubicBezTo>
                  <a:pt x="34510" y="2367555"/>
                  <a:pt x="26729" y="2333872"/>
                  <a:pt x="16252" y="2300991"/>
                </a:cubicBezTo>
                <a:cubicBezTo>
                  <a:pt x="-9179" y="2218598"/>
                  <a:pt x="-24" y="2135695"/>
                  <a:pt x="11801" y="2053556"/>
                </a:cubicBezTo>
                <a:cubicBezTo>
                  <a:pt x="93686" y="1480615"/>
                  <a:pt x="377868" y="1021983"/>
                  <a:pt x="812850" y="651084"/>
                </a:cubicBezTo>
                <a:cubicBezTo>
                  <a:pt x="1176755" y="340201"/>
                  <a:pt x="1598260" y="146042"/>
                  <a:pt x="2066810" y="52586"/>
                </a:cubicBezTo>
                <a:cubicBezTo>
                  <a:pt x="2154544" y="35039"/>
                  <a:pt x="2243041" y="23087"/>
                  <a:pt x="2332046" y="14441"/>
                </a:cubicBezTo>
                <a:cubicBezTo>
                  <a:pt x="2421052" y="5794"/>
                  <a:pt x="2508913" y="2107"/>
                  <a:pt x="2612541" y="836"/>
                </a:cubicBezTo>
                <a:close/>
              </a:path>
            </a:pathLst>
          </a:custGeom>
          <a:noFill/>
          <a:extLst>
            <a:ext uri="{909E8E84-426E-40DD-AFC4-6F175D3DCCD1}">
              <a14:hiddenFill xmlns:a14="http://schemas.microsoft.com/office/drawing/2010/main">
                <a:solidFill>
                  <a:srgbClr val="FFFFFF"/>
                </a:solidFill>
              </a14:hiddenFill>
            </a:ext>
          </a:extLst>
        </p:spPr>
      </p:pic>
      <p:sp>
        <p:nvSpPr>
          <p:cNvPr id="141" name="Rectangle 6">
            <a:extLst>
              <a:ext uri="{FF2B5EF4-FFF2-40B4-BE49-F238E27FC236}">
                <a16:creationId xmlns:a16="http://schemas.microsoft.com/office/drawing/2014/main" id="{3EB27620-B0B1-4232-A055-99D347606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3815" y="2895147"/>
            <a:ext cx="3474720" cy="27432"/>
          </a:xfrm>
          <a:custGeom>
            <a:avLst/>
            <a:gdLst>
              <a:gd name="connsiteX0" fmla="*/ 0 w 3474720"/>
              <a:gd name="connsiteY0" fmla="*/ 0 h 27432"/>
              <a:gd name="connsiteX1" fmla="*/ 660197 w 3474720"/>
              <a:gd name="connsiteY1" fmla="*/ 0 h 27432"/>
              <a:gd name="connsiteX2" fmla="*/ 1355141 w 3474720"/>
              <a:gd name="connsiteY2" fmla="*/ 0 h 27432"/>
              <a:gd name="connsiteX3" fmla="*/ 2084832 w 3474720"/>
              <a:gd name="connsiteY3" fmla="*/ 0 h 27432"/>
              <a:gd name="connsiteX4" fmla="*/ 2814523 w 3474720"/>
              <a:gd name="connsiteY4" fmla="*/ 0 h 27432"/>
              <a:gd name="connsiteX5" fmla="*/ 3474720 w 3474720"/>
              <a:gd name="connsiteY5" fmla="*/ 0 h 27432"/>
              <a:gd name="connsiteX6" fmla="*/ 3474720 w 3474720"/>
              <a:gd name="connsiteY6" fmla="*/ 27432 h 27432"/>
              <a:gd name="connsiteX7" fmla="*/ 2710282 w 3474720"/>
              <a:gd name="connsiteY7" fmla="*/ 27432 h 27432"/>
              <a:gd name="connsiteX8" fmla="*/ 1945843 w 3474720"/>
              <a:gd name="connsiteY8" fmla="*/ 27432 h 27432"/>
              <a:gd name="connsiteX9" fmla="*/ 1250899 w 3474720"/>
              <a:gd name="connsiteY9" fmla="*/ 27432 h 27432"/>
              <a:gd name="connsiteX10" fmla="*/ 0 w 3474720"/>
              <a:gd name="connsiteY10" fmla="*/ 27432 h 27432"/>
              <a:gd name="connsiteX11" fmla="*/ 0 w 3474720"/>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74720" h="27432" fill="none" extrusionOk="0">
                <a:moveTo>
                  <a:pt x="0" y="0"/>
                </a:moveTo>
                <a:cubicBezTo>
                  <a:pt x="307185" y="-8713"/>
                  <a:pt x="392307" y="-13121"/>
                  <a:pt x="660197" y="0"/>
                </a:cubicBezTo>
                <a:cubicBezTo>
                  <a:pt x="928087" y="13121"/>
                  <a:pt x="1167029" y="-2668"/>
                  <a:pt x="1355141" y="0"/>
                </a:cubicBezTo>
                <a:cubicBezTo>
                  <a:pt x="1543253" y="2668"/>
                  <a:pt x="1739408" y="-6709"/>
                  <a:pt x="2084832" y="0"/>
                </a:cubicBezTo>
                <a:cubicBezTo>
                  <a:pt x="2430256" y="6709"/>
                  <a:pt x="2538889" y="29706"/>
                  <a:pt x="2814523" y="0"/>
                </a:cubicBezTo>
                <a:cubicBezTo>
                  <a:pt x="3090157" y="-29706"/>
                  <a:pt x="3152920" y="-15446"/>
                  <a:pt x="3474720" y="0"/>
                </a:cubicBezTo>
                <a:cubicBezTo>
                  <a:pt x="3473554" y="7395"/>
                  <a:pt x="3474765" y="21864"/>
                  <a:pt x="3474720" y="27432"/>
                </a:cubicBezTo>
                <a:cubicBezTo>
                  <a:pt x="3275380" y="12730"/>
                  <a:pt x="2958934" y="10130"/>
                  <a:pt x="2710282" y="27432"/>
                </a:cubicBezTo>
                <a:cubicBezTo>
                  <a:pt x="2461630" y="44734"/>
                  <a:pt x="2131168" y="43757"/>
                  <a:pt x="1945843" y="27432"/>
                </a:cubicBezTo>
                <a:cubicBezTo>
                  <a:pt x="1760518" y="11107"/>
                  <a:pt x="1444829" y="-3738"/>
                  <a:pt x="1250899" y="27432"/>
                </a:cubicBezTo>
                <a:cubicBezTo>
                  <a:pt x="1056969" y="58602"/>
                  <a:pt x="444992" y="52761"/>
                  <a:pt x="0" y="27432"/>
                </a:cubicBezTo>
                <a:cubicBezTo>
                  <a:pt x="-503" y="20663"/>
                  <a:pt x="1168" y="5855"/>
                  <a:pt x="0" y="0"/>
                </a:cubicBezTo>
                <a:close/>
              </a:path>
              <a:path w="3474720" h="27432" stroke="0" extrusionOk="0">
                <a:moveTo>
                  <a:pt x="0" y="0"/>
                </a:moveTo>
                <a:cubicBezTo>
                  <a:pt x="300114" y="-5103"/>
                  <a:pt x="525093" y="-25284"/>
                  <a:pt x="660197" y="0"/>
                </a:cubicBezTo>
                <a:cubicBezTo>
                  <a:pt x="795301" y="25284"/>
                  <a:pt x="1023172" y="17955"/>
                  <a:pt x="1250899" y="0"/>
                </a:cubicBezTo>
                <a:cubicBezTo>
                  <a:pt x="1478626" y="-17955"/>
                  <a:pt x="1782079" y="-27844"/>
                  <a:pt x="2015338" y="0"/>
                </a:cubicBezTo>
                <a:cubicBezTo>
                  <a:pt x="2248597" y="27844"/>
                  <a:pt x="2491007" y="27648"/>
                  <a:pt x="2675534" y="0"/>
                </a:cubicBezTo>
                <a:cubicBezTo>
                  <a:pt x="2860061" y="-27648"/>
                  <a:pt x="3088679" y="-3661"/>
                  <a:pt x="3474720" y="0"/>
                </a:cubicBezTo>
                <a:cubicBezTo>
                  <a:pt x="3474913" y="12649"/>
                  <a:pt x="3473732" y="17989"/>
                  <a:pt x="3474720" y="27432"/>
                </a:cubicBezTo>
                <a:cubicBezTo>
                  <a:pt x="3317198" y="15714"/>
                  <a:pt x="2959205" y="52182"/>
                  <a:pt x="2779776" y="27432"/>
                </a:cubicBezTo>
                <a:cubicBezTo>
                  <a:pt x="2600347" y="2682"/>
                  <a:pt x="2382660" y="-684"/>
                  <a:pt x="2015338" y="27432"/>
                </a:cubicBezTo>
                <a:cubicBezTo>
                  <a:pt x="1648016" y="55548"/>
                  <a:pt x="1641073" y="39646"/>
                  <a:pt x="1424635" y="27432"/>
                </a:cubicBezTo>
                <a:cubicBezTo>
                  <a:pt x="1208197" y="15218"/>
                  <a:pt x="1021559" y="15893"/>
                  <a:pt x="729691" y="27432"/>
                </a:cubicBezTo>
                <a:cubicBezTo>
                  <a:pt x="437823" y="38971"/>
                  <a:pt x="153856" y="-2647"/>
                  <a:pt x="0" y="27432"/>
                </a:cubicBezTo>
                <a:cubicBezTo>
                  <a:pt x="1300" y="19678"/>
                  <a:pt x="-86" y="12044"/>
                  <a:pt x="0" y="0"/>
                </a:cubicBezTo>
                <a:close/>
              </a:path>
            </a:pathLst>
          </a:custGeom>
          <a:solidFill>
            <a:srgbClr val="CC4469"/>
          </a:solidFill>
          <a:ln w="38100" cap="rnd">
            <a:solidFill>
              <a:srgbClr val="CC446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0" name="Content Placeholder 1029">
            <a:extLst>
              <a:ext uri="{FF2B5EF4-FFF2-40B4-BE49-F238E27FC236}">
                <a16:creationId xmlns:a16="http://schemas.microsoft.com/office/drawing/2014/main" id="{E4627615-0922-42D5-AF0F-E8ADA17B4E2E}"/>
              </a:ext>
            </a:extLst>
          </p:cNvPr>
          <p:cNvSpPr>
            <a:spLocks noGrp="1"/>
          </p:cNvSpPr>
          <p:nvPr>
            <p:ph idx="1"/>
          </p:nvPr>
        </p:nvSpPr>
        <p:spPr>
          <a:xfrm>
            <a:off x="7034585" y="3133210"/>
            <a:ext cx="4584921" cy="3021497"/>
          </a:xfrm>
        </p:spPr>
        <p:txBody>
          <a:bodyPr anchor="t">
            <a:normAutofit lnSpcReduction="10000"/>
          </a:bodyPr>
          <a:lstStyle/>
          <a:p>
            <a:pPr marL="0" indent="0">
              <a:buNone/>
            </a:pPr>
            <a:r>
              <a:rPr lang="en-US" sz="2600" dirty="0">
                <a:latin typeface="system-ui"/>
              </a:rPr>
              <a:t>Our Lord chooses someone who in any age throughout history and in any culture, would have questions marks.</a:t>
            </a:r>
          </a:p>
          <a:p>
            <a:pPr marL="0" indent="0">
              <a:buNone/>
            </a:pPr>
            <a:r>
              <a:rPr lang="en-US" sz="2600" dirty="0">
                <a:latin typeface="system-ui"/>
              </a:rPr>
              <a:t>Any Woman living with a sixth Man and with five previous husbands would be labelled!</a:t>
            </a:r>
          </a:p>
        </p:txBody>
      </p:sp>
    </p:spTree>
    <p:extLst>
      <p:ext uri="{BB962C8B-B14F-4D97-AF65-F5344CB8AC3E}">
        <p14:creationId xmlns:p14="http://schemas.microsoft.com/office/powerpoint/2010/main" val="1191559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9" name="Rectangle 138">
            <a:extLst>
              <a:ext uri="{FF2B5EF4-FFF2-40B4-BE49-F238E27FC236}">
                <a16:creationId xmlns:a16="http://schemas.microsoft.com/office/drawing/2014/main" id="{A6D37EE4-EA1B-46EE-A54B-5233C63C9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B3A2E1-2881-4943-B1A7-DED303C471FE}"/>
              </a:ext>
            </a:extLst>
          </p:cNvPr>
          <p:cNvSpPr>
            <a:spLocks noGrp="1"/>
          </p:cNvSpPr>
          <p:nvPr>
            <p:ph type="title"/>
          </p:nvPr>
        </p:nvSpPr>
        <p:spPr>
          <a:xfrm>
            <a:off x="7034585" y="703293"/>
            <a:ext cx="4584921" cy="1949815"/>
          </a:xfrm>
        </p:spPr>
        <p:txBody>
          <a:bodyPr vert="horz" lIns="91440" tIns="45720" rIns="91440" bIns="45720" rtlCol="0" anchor="b">
            <a:normAutofit/>
          </a:bodyPr>
          <a:lstStyle/>
          <a:p>
            <a:r>
              <a:rPr lang="en-US" sz="6000"/>
              <a:t>The Jesus attitude </a:t>
            </a:r>
          </a:p>
        </p:txBody>
      </p:sp>
      <p:pic>
        <p:nvPicPr>
          <p:cNvPr id="1026" name="Picture 2" descr="The Woman at the Well | Kids Corner">
            <a:extLst>
              <a:ext uri="{FF2B5EF4-FFF2-40B4-BE49-F238E27FC236}">
                <a16:creationId xmlns:a16="http://schemas.microsoft.com/office/drawing/2014/main" id="{006C78A0-573D-4F65-AA86-BB25AD9C86D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053" r="8575" b="2"/>
          <a:stretch/>
        </p:blipFill>
        <p:spPr bwMode="auto">
          <a:xfrm>
            <a:off x="866691" y="1216968"/>
            <a:ext cx="5416261" cy="4424065"/>
          </a:xfrm>
          <a:custGeom>
            <a:avLst/>
            <a:gdLst/>
            <a:ahLst/>
            <a:cxnLst/>
            <a:rect l="l" t="t" r="r" b="b"/>
            <a:pathLst>
              <a:path w="5531320" h="4424065">
                <a:moveTo>
                  <a:pt x="4292328" y="3931444"/>
                </a:moveTo>
                <a:cubicBezTo>
                  <a:pt x="3830135" y="4131325"/>
                  <a:pt x="3346708" y="4259111"/>
                  <a:pt x="2855653" y="4364392"/>
                </a:cubicBezTo>
                <a:lnTo>
                  <a:pt x="2855525" y="4364392"/>
                </a:lnTo>
                <a:cubicBezTo>
                  <a:pt x="3386634" y="4394018"/>
                  <a:pt x="3853531" y="4210158"/>
                  <a:pt x="4292328" y="3931444"/>
                </a:cubicBezTo>
                <a:close/>
                <a:moveTo>
                  <a:pt x="4302118" y="3923561"/>
                </a:moveTo>
                <a:lnTo>
                  <a:pt x="4301102" y="3924959"/>
                </a:lnTo>
                <a:lnTo>
                  <a:pt x="4302881" y="3924959"/>
                </a:lnTo>
                <a:close/>
                <a:moveTo>
                  <a:pt x="3885572" y="334733"/>
                </a:moveTo>
                <a:cubicBezTo>
                  <a:pt x="4046889" y="406840"/>
                  <a:pt x="4203653" y="488713"/>
                  <a:pt x="4355013" y="579880"/>
                </a:cubicBezTo>
                <a:cubicBezTo>
                  <a:pt x="4662082" y="768063"/>
                  <a:pt x="4933803" y="995790"/>
                  <a:pt x="5144619" y="1290779"/>
                </a:cubicBezTo>
                <a:cubicBezTo>
                  <a:pt x="5314365" y="1528042"/>
                  <a:pt x="5426258" y="1789591"/>
                  <a:pt x="5468598" y="2088522"/>
                </a:cubicBezTo>
                <a:cubicBezTo>
                  <a:pt x="5479330" y="2001424"/>
                  <a:pt x="5480182" y="1913385"/>
                  <a:pt x="5471141" y="1826083"/>
                </a:cubicBezTo>
                <a:cubicBezTo>
                  <a:pt x="5455337" y="1662962"/>
                  <a:pt x="5406307" y="1504799"/>
                  <a:pt x="5327080" y="1361348"/>
                </a:cubicBezTo>
                <a:cubicBezTo>
                  <a:pt x="5206160" y="1140233"/>
                  <a:pt x="5033362" y="965782"/>
                  <a:pt x="4833354" y="816507"/>
                </a:cubicBezTo>
                <a:cubicBezTo>
                  <a:pt x="4597235" y="640276"/>
                  <a:pt x="4336322" y="509438"/>
                  <a:pt x="4063457" y="400724"/>
                </a:cubicBezTo>
                <a:cubicBezTo>
                  <a:pt x="4033360" y="388607"/>
                  <a:pt x="4003060" y="376909"/>
                  <a:pt x="3972544" y="365631"/>
                </a:cubicBezTo>
                <a:cubicBezTo>
                  <a:pt x="3943680" y="354950"/>
                  <a:pt x="3914563" y="345033"/>
                  <a:pt x="3885572" y="334733"/>
                </a:cubicBezTo>
                <a:close/>
                <a:moveTo>
                  <a:pt x="3865737" y="329520"/>
                </a:moveTo>
                <a:cubicBezTo>
                  <a:pt x="3865737" y="329520"/>
                  <a:pt x="3865737" y="330410"/>
                  <a:pt x="3866500" y="330537"/>
                </a:cubicBezTo>
                <a:lnTo>
                  <a:pt x="3869806" y="330156"/>
                </a:lnTo>
                <a:close/>
                <a:moveTo>
                  <a:pt x="2219772" y="85645"/>
                </a:moveTo>
                <a:cubicBezTo>
                  <a:pt x="2206943" y="84005"/>
                  <a:pt x="2193910" y="85264"/>
                  <a:pt x="2181627" y="89333"/>
                </a:cubicBezTo>
                <a:cubicBezTo>
                  <a:pt x="1932920" y="125113"/>
                  <a:pt x="1690800" y="197118"/>
                  <a:pt x="1462972" y="303073"/>
                </a:cubicBezTo>
                <a:cubicBezTo>
                  <a:pt x="971789" y="529528"/>
                  <a:pt x="578130" y="865460"/>
                  <a:pt x="308698" y="1338461"/>
                </a:cubicBezTo>
                <a:cubicBezTo>
                  <a:pt x="180225" y="1561852"/>
                  <a:pt x="97653" y="1808638"/>
                  <a:pt x="65840" y="2064364"/>
                </a:cubicBezTo>
                <a:cubicBezTo>
                  <a:pt x="71943" y="2050505"/>
                  <a:pt x="77284" y="2036391"/>
                  <a:pt x="82115" y="2022150"/>
                </a:cubicBezTo>
                <a:cubicBezTo>
                  <a:pt x="170104" y="1763653"/>
                  <a:pt x="279580" y="1515073"/>
                  <a:pt x="423261" y="1282260"/>
                </a:cubicBezTo>
                <a:cubicBezTo>
                  <a:pt x="630770" y="945565"/>
                  <a:pt x="895371" y="664944"/>
                  <a:pt x="1231812" y="454001"/>
                </a:cubicBezTo>
                <a:cubicBezTo>
                  <a:pt x="1535193" y="263783"/>
                  <a:pt x="1866802" y="149729"/>
                  <a:pt x="2219772" y="85645"/>
                </a:cubicBezTo>
                <a:close/>
                <a:moveTo>
                  <a:pt x="2612541" y="836"/>
                </a:moveTo>
                <a:cubicBezTo>
                  <a:pt x="2715914" y="-4250"/>
                  <a:pt x="2831240" y="14695"/>
                  <a:pt x="2946311" y="35548"/>
                </a:cubicBezTo>
                <a:cubicBezTo>
                  <a:pt x="3291652" y="98106"/>
                  <a:pt x="3631144" y="182915"/>
                  <a:pt x="3961100" y="303581"/>
                </a:cubicBezTo>
                <a:cubicBezTo>
                  <a:pt x="4278341" y="419543"/>
                  <a:pt x="4581341" y="563350"/>
                  <a:pt x="4854588" y="764502"/>
                </a:cubicBezTo>
                <a:cubicBezTo>
                  <a:pt x="5067438" y="921152"/>
                  <a:pt x="5250408" y="1105521"/>
                  <a:pt x="5377813" y="1339732"/>
                </a:cubicBezTo>
                <a:cubicBezTo>
                  <a:pt x="5459812" y="1489986"/>
                  <a:pt x="5510304" y="1655396"/>
                  <a:pt x="5526198" y="1825829"/>
                </a:cubicBezTo>
                <a:cubicBezTo>
                  <a:pt x="5538277" y="1951327"/>
                  <a:pt x="5527342" y="2074917"/>
                  <a:pt x="5510558" y="2199398"/>
                </a:cubicBezTo>
                <a:cubicBezTo>
                  <a:pt x="5502967" y="2266991"/>
                  <a:pt x="5502713" y="2335195"/>
                  <a:pt x="5509796" y="2402839"/>
                </a:cubicBezTo>
                <a:cubicBezTo>
                  <a:pt x="5534208" y="2664197"/>
                  <a:pt x="5468472" y="2926051"/>
                  <a:pt x="5323520" y="3144890"/>
                </a:cubicBezTo>
                <a:cubicBezTo>
                  <a:pt x="5201340" y="3332234"/>
                  <a:pt x="5041042" y="3491719"/>
                  <a:pt x="4853062" y="3612932"/>
                </a:cubicBezTo>
                <a:cubicBezTo>
                  <a:pt x="4671110" y="3732072"/>
                  <a:pt x="4498566" y="3864563"/>
                  <a:pt x="4316359" y="3982940"/>
                </a:cubicBezTo>
                <a:cubicBezTo>
                  <a:pt x="4019717" y="4175573"/>
                  <a:pt x="3701077" y="4317347"/>
                  <a:pt x="3352557" y="4386771"/>
                </a:cubicBezTo>
                <a:cubicBezTo>
                  <a:pt x="3160954" y="4425590"/>
                  <a:pt x="2964456" y="4434173"/>
                  <a:pt x="2770207" y="4412201"/>
                </a:cubicBezTo>
                <a:cubicBezTo>
                  <a:pt x="2685525" y="4402537"/>
                  <a:pt x="2599953" y="4402410"/>
                  <a:pt x="2514889" y="4393637"/>
                </a:cubicBezTo>
                <a:cubicBezTo>
                  <a:pt x="2307137" y="4370851"/>
                  <a:pt x="2102209" y="4327277"/>
                  <a:pt x="1903167" y="4263562"/>
                </a:cubicBezTo>
                <a:cubicBezTo>
                  <a:pt x="1560623" y="4156119"/>
                  <a:pt x="1238932" y="4006972"/>
                  <a:pt x="948393" y="3794249"/>
                </a:cubicBezTo>
                <a:cubicBezTo>
                  <a:pt x="647554" y="3573897"/>
                  <a:pt x="396813" y="3308660"/>
                  <a:pt x="223634" y="2975526"/>
                </a:cubicBezTo>
                <a:cubicBezTo>
                  <a:pt x="129454" y="2796370"/>
                  <a:pt x="67150" y="2602198"/>
                  <a:pt x="39520" y="2401695"/>
                </a:cubicBezTo>
                <a:cubicBezTo>
                  <a:pt x="34510" y="2367555"/>
                  <a:pt x="26729" y="2333872"/>
                  <a:pt x="16252" y="2300991"/>
                </a:cubicBezTo>
                <a:cubicBezTo>
                  <a:pt x="-9179" y="2218598"/>
                  <a:pt x="-24" y="2135695"/>
                  <a:pt x="11801" y="2053556"/>
                </a:cubicBezTo>
                <a:cubicBezTo>
                  <a:pt x="93686" y="1480615"/>
                  <a:pt x="377868" y="1021983"/>
                  <a:pt x="812850" y="651084"/>
                </a:cubicBezTo>
                <a:cubicBezTo>
                  <a:pt x="1176755" y="340201"/>
                  <a:pt x="1598260" y="146042"/>
                  <a:pt x="2066810" y="52586"/>
                </a:cubicBezTo>
                <a:cubicBezTo>
                  <a:pt x="2154544" y="35039"/>
                  <a:pt x="2243041" y="23087"/>
                  <a:pt x="2332046" y="14441"/>
                </a:cubicBezTo>
                <a:cubicBezTo>
                  <a:pt x="2421052" y="5794"/>
                  <a:pt x="2508913" y="2107"/>
                  <a:pt x="2612541" y="836"/>
                </a:cubicBezTo>
                <a:close/>
              </a:path>
            </a:pathLst>
          </a:custGeom>
          <a:noFill/>
          <a:extLst>
            <a:ext uri="{909E8E84-426E-40DD-AFC4-6F175D3DCCD1}">
              <a14:hiddenFill xmlns:a14="http://schemas.microsoft.com/office/drawing/2010/main">
                <a:solidFill>
                  <a:srgbClr val="FFFFFF"/>
                </a:solidFill>
              </a14:hiddenFill>
            </a:ext>
          </a:extLst>
        </p:spPr>
      </p:pic>
      <p:sp>
        <p:nvSpPr>
          <p:cNvPr id="141" name="Rectangle 6">
            <a:extLst>
              <a:ext uri="{FF2B5EF4-FFF2-40B4-BE49-F238E27FC236}">
                <a16:creationId xmlns:a16="http://schemas.microsoft.com/office/drawing/2014/main" id="{3EB27620-B0B1-4232-A055-99D347606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3815" y="2895147"/>
            <a:ext cx="3474720" cy="27432"/>
          </a:xfrm>
          <a:custGeom>
            <a:avLst/>
            <a:gdLst>
              <a:gd name="connsiteX0" fmla="*/ 0 w 3474720"/>
              <a:gd name="connsiteY0" fmla="*/ 0 h 27432"/>
              <a:gd name="connsiteX1" fmla="*/ 660197 w 3474720"/>
              <a:gd name="connsiteY1" fmla="*/ 0 h 27432"/>
              <a:gd name="connsiteX2" fmla="*/ 1355141 w 3474720"/>
              <a:gd name="connsiteY2" fmla="*/ 0 h 27432"/>
              <a:gd name="connsiteX3" fmla="*/ 2084832 w 3474720"/>
              <a:gd name="connsiteY3" fmla="*/ 0 h 27432"/>
              <a:gd name="connsiteX4" fmla="*/ 2814523 w 3474720"/>
              <a:gd name="connsiteY4" fmla="*/ 0 h 27432"/>
              <a:gd name="connsiteX5" fmla="*/ 3474720 w 3474720"/>
              <a:gd name="connsiteY5" fmla="*/ 0 h 27432"/>
              <a:gd name="connsiteX6" fmla="*/ 3474720 w 3474720"/>
              <a:gd name="connsiteY6" fmla="*/ 27432 h 27432"/>
              <a:gd name="connsiteX7" fmla="*/ 2710282 w 3474720"/>
              <a:gd name="connsiteY7" fmla="*/ 27432 h 27432"/>
              <a:gd name="connsiteX8" fmla="*/ 1945843 w 3474720"/>
              <a:gd name="connsiteY8" fmla="*/ 27432 h 27432"/>
              <a:gd name="connsiteX9" fmla="*/ 1250899 w 3474720"/>
              <a:gd name="connsiteY9" fmla="*/ 27432 h 27432"/>
              <a:gd name="connsiteX10" fmla="*/ 0 w 3474720"/>
              <a:gd name="connsiteY10" fmla="*/ 27432 h 27432"/>
              <a:gd name="connsiteX11" fmla="*/ 0 w 3474720"/>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74720" h="27432" fill="none" extrusionOk="0">
                <a:moveTo>
                  <a:pt x="0" y="0"/>
                </a:moveTo>
                <a:cubicBezTo>
                  <a:pt x="307185" y="-8713"/>
                  <a:pt x="392307" y="-13121"/>
                  <a:pt x="660197" y="0"/>
                </a:cubicBezTo>
                <a:cubicBezTo>
                  <a:pt x="928087" y="13121"/>
                  <a:pt x="1167029" y="-2668"/>
                  <a:pt x="1355141" y="0"/>
                </a:cubicBezTo>
                <a:cubicBezTo>
                  <a:pt x="1543253" y="2668"/>
                  <a:pt x="1739408" y="-6709"/>
                  <a:pt x="2084832" y="0"/>
                </a:cubicBezTo>
                <a:cubicBezTo>
                  <a:pt x="2430256" y="6709"/>
                  <a:pt x="2538889" y="29706"/>
                  <a:pt x="2814523" y="0"/>
                </a:cubicBezTo>
                <a:cubicBezTo>
                  <a:pt x="3090157" y="-29706"/>
                  <a:pt x="3152920" y="-15446"/>
                  <a:pt x="3474720" y="0"/>
                </a:cubicBezTo>
                <a:cubicBezTo>
                  <a:pt x="3473554" y="7395"/>
                  <a:pt x="3474765" y="21864"/>
                  <a:pt x="3474720" y="27432"/>
                </a:cubicBezTo>
                <a:cubicBezTo>
                  <a:pt x="3275380" y="12730"/>
                  <a:pt x="2958934" y="10130"/>
                  <a:pt x="2710282" y="27432"/>
                </a:cubicBezTo>
                <a:cubicBezTo>
                  <a:pt x="2461630" y="44734"/>
                  <a:pt x="2131168" y="43757"/>
                  <a:pt x="1945843" y="27432"/>
                </a:cubicBezTo>
                <a:cubicBezTo>
                  <a:pt x="1760518" y="11107"/>
                  <a:pt x="1444829" y="-3738"/>
                  <a:pt x="1250899" y="27432"/>
                </a:cubicBezTo>
                <a:cubicBezTo>
                  <a:pt x="1056969" y="58602"/>
                  <a:pt x="444992" y="52761"/>
                  <a:pt x="0" y="27432"/>
                </a:cubicBezTo>
                <a:cubicBezTo>
                  <a:pt x="-503" y="20663"/>
                  <a:pt x="1168" y="5855"/>
                  <a:pt x="0" y="0"/>
                </a:cubicBezTo>
                <a:close/>
              </a:path>
              <a:path w="3474720" h="27432" stroke="0" extrusionOk="0">
                <a:moveTo>
                  <a:pt x="0" y="0"/>
                </a:moveTo>
                <a:cubicBezTo>
                  <a:pt x="300114" y="-5103"/>
                  <a:pt x="525093" y="-25284"/>
                  <a:pt x="660197" y="0"/>
                </a:cubicBezTo>
                <a:cubicBezTo>
                  <a:pt x="795301" y="25284"/>
                  <a:pt x="1023172" y="17955"/>
                  <a:pt x="1250899" y="0"/>
                </a:cubicBezTo>
                <a:cubicBezTo>
                  <a:pt x="1478626" y="-17955"/>
                  <a:pt x="1782079" y="-27844"/>
                  <a:pt x="2015338" y="0"/>
                </a:cubicBezTo>
                <a:cubicBezTo>
                  <a:pt x="2248597" y="27844"/>
                  <a:pt x="2491007" y="27648"/>
                  <a:pt x="2675534" y="0"/>
                </a:cubicBezTo>
                <a:cubicBezTo>
                  <a:pt x="2860061" y="-27648"/>
                  <a:pt x="3088679" y="-3661"/>
                  <a:pt x="3474720" y="0"/>
                </a:cubicBezTo>
                <a:cubicBezTo>
                  <a:pt x="3474913" y="12649"/>
                  <a:pt x="3473732" y="17989"/>
                  <a:pt x="3474720" y="27432"/>
                </a:cubicBezTo>
                <a:cubicBezTo>
                  <a:pt x="3317198" y="15714"/>
                  <a:pt x="2959205" y="52182"/>
                  <a:pt x="2779776" y="27432"/>
                </a:cubicBezTo>
                <a:cubicBezTo>
                  <a:pt x="2600347" y="2682"/>
                  <a:pt x="2382660" y="-684"/>
                  <a:pt x="2015338" y="27432"/>
                </a:cubicBezTo>
                <a:cubicBezTo>
                  <a:pt x="1648016" y="55548"/>
                  <a:pt x="1641073" y="39646"/>
                  <a:pt x="1424635" y="27432"/>
                </a:cubicBezTo>
                <a:cubicBezTo>
                  <a:pt x="1208197" y="15218"/>
                  <a:pt x="1021559" y="15893"/>
                  <a:pt x="729691" y="27432"/>
                </a:cubicBezTo>
                <a:cubicBezTo>
                  <a:pt x="437823" y="38971"/>
                  <a:pt x="153856" y="-2647"/>
                  <a:pt x="0" y="27432"/>
                </a:cubicBezTo>
                <a:cubicBezTo>
                  <a:pt x="1300" y="19678"/>
                  <a:pt x="-86" y="12044"/>
                  <a:pt x="0" y="0"/>
                </a:cubicBezTo>
                <a:close/>
              </a:path>
            </a:pathLst>
          </a:custGeom>
          <a:solidFill>
            <a:srgbClr val="CC4469"/>
          </a:solidFill>
          <a:ln w="38100" cap="rnd">
            <a:solidFill>
              <a:srgbClr val="CC446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0" name="Content Placeholder 1029">
            <a:extLst>
              <a:ext uri="{FF2B5EF4-FFF2-40B4-BE49-F238E27FC236}">
                <a16:creationId xmlns:a16="http://schemas.microsoft.com/office/drawing/2014/main" id="{E4627615-0922-42D5-AF0F-E8ADA17B4E2E}"/>
              </a:ext>
            </a:extLst>
          </p:cNvPr>
          <p:cNvSpPr>
            <a:spLocks noGrp="1"/>
          </p:cNvSpPr>
          <p:nvPr>
            <p:ph idx="1"/>
          </p:nvPr>
        </p:nvSpPr>
        <p:spPr>
          <a:xfrm>
            <a:off x="7034585" y="3133210"/>
            <a:ext cx="4584921" cy="3021497"/>
          </a:xfrm>
        </p:spPr>
        <p:txBody>
          <a:bodyPr anchor="t">
            <a:normAutofit fontScale="62500" lnSpcReduction="20000"/>
          </a:bodyPr>
          <a:lstStyle/>
          <a:p>
            <a:pPr marL="0" indent="0">
              <a:buNone/>
            </a:pPr>
            <a:r>
              <a:rPr lang="en-US" sz="2600" dirty="0">
                <a:latin typeface="system-ui"/>
              </a:rPr>
              <a:t>Jesus hung around the broken, the outcasts and sinners. With Zacchaeus, the tax collector, He scandalously went to visit him at home and dine with him.</a:t>
            </a:r>
          </a:p>
          <a:p>
            <a:pPr marL="0" indent="0">
              <a:buNone/>
            </a:pPr>
            <a:r>
              <a:rPr lang="en-US" sz="2600" dirty="0">
                <a:latin typeface="system-ui"/>
              </a:rPr>
              <a:t>With the woman caught in adultery, He released her without punishment.</a:t>
            </a:r>
          </a:p>
          <a:p>
            <a:pPr marL="0" indent="0">
              <a:buNone/>
            </a:pPr>
            <a:r>
              <a:rPr lang="en-US" sz="2600" dirty="0">
                <a:latin typeface="system-ui"/>
              </a:rPr>
              <a:t>With Mary Magdalene, He healed and empowered her into a new life.</a:t>
            </a:r>
          </a:p>
          <a:p>
            <a:pPr marL="0" indent="0">
              <a:buNone/>
            </a:pPr>
            <a:r>
              <a:rPr lang="en-US" sz="2600" dirty="0">
                <a:latin typeface="system-ui"/>
              </a:rPr>
              <a:t>He went to Samaria which was a ‘no go’ area for any self-respecting Rabbi. He spent days with them.</a:t>
            </a:r>
          </a:p>
        </p:txBody>
      </p:sp>
    </p:spTree>
    <p:extLst>
      <p:ext uri="{BB962C8B-B14F-4D97-AF65-F5344CB8AC3E}">
        <p14:creationId xmlns:p14="http://schemas.microsoft.com/office/powerpoint/2010/main" val="632907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2"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2053" name="Rectangle 72">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B7D70D-B8BF-4B0C-9BBE-FE257494BD14}"/>
              </a:ext>
            </a:extLst>
          </p:cNvPr>
          <p:cNvSpPr>
            <a:spLocks noGrp="1"/>
          </p:cNvSpPr>
          <p:nvPr>
            <p:ph type="title"/>
          </p:nvPr>
        </p:nvSpPr>
        <p:spPr>
          <a:xfrm>
            <a:off x="890338" y="640080"/>
            <a:ext cx="3734014" cy="3566160"/>
          </a:xfrm>
        </p:spPr>
        <p:txBody>
          <a:bodyPr vert="horz" lIns="91440" tIns="45720" rIns="91440" bIns="45720" rtlCol="0" anchor="b">
            <a:normAutofit/>
          </a:bodyPr>
          <a:lstStyle/>
          <a:p>
            <a:pPr>
              <a:lnSpc>
                <a:spcPct val="90000"/>
              </a:lnSpc>
            </a:pPr>
            <a:r>
              <a:rPr lang="en-US" sz="6200"/>
              <a:t>What is homosexuality?</a:t>
            </a:r>
          </a:p>
        </p:txBody>
      </p:sp>
      <p:sp>
        <p:nvSpPr>
          <p:cNvPr id="2054" name="Rectangle 6">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27432"/>
          </a:xfrm>
          <a:custGeom>
            <a:avLst/>
            <a:gdLst>
              <a:gd name="connsiteX0" fmla="*/ 0 w 3474720"/>
              <a:gd name="connsiteY0" fmla="*/ 0 h 27432"/>
              <a:gd name="connsiteX1" fmla="*/ 660197 w 3474720"/>
              <a:gd name="connsiteY1" fmla="*/ 0 h 27432"/>
              <a:gd name="connsiteX2" fmla="*/ 1355141 w 3474720"/>
              <a:gd name="connsiteY2" fmla="*/ 0 h 27432"/>
              <a:gd name="connsiteX3" fmla="*/ 2084832 w 3474720"/>
              <a:gd name="connsiteY3" fmla="*/ 0 h 27432"/>
              <a:gd name="connsiteX4" fmla="*/ 2814523 w 3474720"/>
              <a:gd name="connsiteY4" fmla="*/ 0 h 27432"/>
              <a:gd name="connsiteX5" fmla="*/ 3474720 w 3474720"/>
              <a:gd name="connsiteY5" fmla="*/ 0 h 27432"/>
              <a:gd name="connsiteX6" fmla="*/ 3474720 w 3474720"/>
              <a:gd name="connsiteY6" fmla="*/ 27432 h 27432"/>
              <a:gd name="connsiteX7" fmla="*/ 2710282 w 3474720"/>
              <a:gd name="connsiteY7" fmla="*/ 27432 h 27432"/>
              <a:gd name="connsiteX8" fmla="*/ 1945843 w 3474720"/>
              <a:gd name="connsiteY8" fmla="*/ 27432 h 27432"/>
              <a:gd name="connsiteX9" fmla="*/ 1250899 w 3474720"/>
              <a:gd name="connsiteY9" fmla="*/ 27432 h 27432"/>
              <a:gd name="connsiteX10" fmla="*/ 0 w 3474720"/>
              <a:gd name="connsiteY10" fmla="*/ 27432 h 27432"/>
              <a:gd name="connsiteX11" fmla="*/ 0 w 3474720"/>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74720" h="27432" fill="none" extrusionOk="0">
                <a:moveTo>
                  <a:pt x="0" y="0"/>
                </a:moveTo>
                <a:cubicBezTo>
                  <a:pt x="307185" y="-8713"/>
                  <a:pt x="392307" y="-13121"/>
                  <a:pt x="660197" y="0"/>
                </a:cubicBezTo>
                <a:cubicBezTo>
                  <a:pt x="928087" y="13121"/>
                  <a:pt x="1167029" y="-2668"/>
                  <a:pt x="1355141" y="0"/>
                </a:cubicBezTo>
                <a:cubicBezTo>
                  <a:pt x="1543253" y="2668"/>
                  <a:pt x="1739408" y="-6709"/>
                  <a:pt x="2084832" y="0"/>
                </a:cubicBezTo>
                <a:cubicBezTo>
                  <a:pt x="2430256" y="6709"/>
                  <a:pt x="2538889" y="29706"/>
                  <a:pt x="2814523" y="0"/>
                </a:cubicBezTo>
                <a:cubicBezTo>
                  <a:pt x="3090157" y="-29706"/>
                  <a:pt x="3152920" y="-15446"/>
                  <a:pt x="3474720" y="0"/>
                </a:cubicBezTo>
                <a:cubicBezTo>
                  <a:pt x="3473554" y="7395"/>
                  <a:pt x="3474765" y="21864"/>
                  <a:pt x="3474720" y="27432"/>
                </a:cubicBezTo>
                <a:cubicBezTo>
                  <a:pt x="3275380" y="12730"/>
                  <a:pt x="2958934" y="10130"/>
                  <a:pt x="2710282" y="27432"/>
                </a:cubicBezTo>
                <a:cubicBezTo>
                  <a:pt x="2461630" y="44734"/>
                  <a:pt x="2131168" y="43757"/>
                  <a:pt x="1945843" y="27432"/>
                </a:cubicBezTo>
                <a:cubicBezTo>
                  <a:pt x="1760518" y="11107"/>
                  <a:pt x="1444829" y="-3738"/>
                  <a:pt x="1250899" y="27432"/>
                </a:cubicBezTo>
                <a:cubicBezTo>
                  <a:pt x="1056969" y="58602"/>
                  <a:pt x="444992" y="52761"/>
                  <a:pt x="0" y="27432"/>
                </a:cubicBezTo>
                <a:cubicBezTo>
                  <a:pt x="-503" y="20663"/>
                  <a:pt x="1168" y="5855"/>
                  <a:pt x="0" y="0"/>
                </a:cubicBezTo>
                <a:close/>
              </a:path>
              <a:path w="3474720" h="27432" stroke="0" extrusionOk="0">
                <a:moveTo>
                  <a:pt x="0" y="0"/>
                </a:moveTo>
                <a:cubicBezTo>
                  <a:pt x="300114" y="-5103"/>
                  <a:pt x="525093" y="-25284"/>
                  <a:pt x="660197" y="0"/>
                </a:cubicBezTo>
                <a:cubicBezTo>
                  <a:pt x="795301" y="25284"/>
                  <a:pt x="1023172" y="17955"/>
                  <a:pt x="1250899" y="0"/>
                </a:cubicBezTo>
                <a:cubicBezTo>
                  <a:pt x="1478626" y="-17955"/>
                  <a:pt x="1782079" y="-27844"/>
                  <a:pt x="2015338" y="0"/>
                </a:cubicBezTo>
                <a:cubicBezTo>
                  <a:pt x="2248597" y="27844"/>
                  <a:pt x="2491007" y="27648"/>
                  <a:pt x="2675534" y="0"/>
                </a:cubicBezTo>
                <a:cubicBezTo>
                  <a:pt x="2860061" y="-27648"/>
                  <a:pt x="3088679" y="-3661"/>
                  <a:pt x="3474720" y="0"/>
                </a:cubicBezTo>
                <a:cubicBezTo>
                  <a:pt x="3474913" y="12649"/>
                  <a:pt x="3473732" y="17989"/>
                  <a:pt x="3474720" y="27432"/>
                </a:cubicBezTo>
                <a:cubicBezTo>
                  <a:pt x="3317198" y="15714"/>
                  <a:pt x="2959205" y="52182"/>
                  <a:pt x="2779776" y="27432"/>
                </a:cubicBezTo>
                <a:cubicBezTo>
                  <a:pt x="2600347" y="2682"/>
                  <a:pt x="2382660" y="-684"/>
                  <a:pt x="2015338" y="27432"/>
                </a:cubicBezTo>
                <a:cubicBezTo>
                  <a:pt x="1648016" y="55548"/>
                  <a:pt x="1641073" y="39646"/>
                  <a:pt x="1424635" y="27432"/>
                </a:cubicBezTo>
                <a:cubicBezTo>
                  <a:pt x="1208197" y="15218"/>
                  <a:pt x="1021559" y="15893"/>
                  <a:pt x="729691" y="27432"/>
                </a:cubicBezTo>
                <a:cubicBezTo>
                  <a:pt x="437823" y="38971"/>
                  <a:pt x="153856" y="-2647"/>
                  <a:pt x="0" y="27432"/>
                </a:cubicBezTo>
                <a:cubicBezTo>
                  <a:pt x="1300" y="19678"/>
                  <a:pt x="-86" y="12044"/>
                  <a:pt x="0" y="0"/>
                </a:cubicBezTo>
                <a:close/>
              </a:path>
            </a:pathLst>
          </a:custGeom>
          <a:solidFill>
            <a:srgbClr val="CC4469"/>
          </a:solidFill>
          <a:ln w="38100" cap="rnd">
            <a:solidFill>
              <a:srgbClr val="CC446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a:extLst>
              <a:ext uri="{FF2B5EF4-FFF2-40B4-BE49-F238E27FC236}">
                <a16:creationId xmlns:a16="http://schemas.microsoft.com/office/drawing/2014/main" id="{35682CF3-0871-42FF-9884-41D2442B5387}"/>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21525" r="-1" b="11926"/>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3122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E921BFFB-D3FA-4EE2-9E87-F2E4CEDA9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F7F80AEB-67E2-48CB-B8AF-AD0F7787AC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CC44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B7D70D-B8BF-4B0C-9BBE-FE257494BD14}"/>
              </a:ext>
            </a:extLst>
          </p:cNvPr>
          <p:cNvSpPr>
            <a:spLocks noGrp="1"/>
          </p:cNvSpPr>
          <p:nvPr>
            <p:ph type="title"/>
          </p:nvPr>
        </p:nvSpPr>
        <p:spPr>
          <a:xfrm>
            <a:off x="640080" y="329184"/>
            <a:ext cx="6894576" cy="1783080"/>
          </a:xfrm>
        </p:spPr>
        <p:txBody>
          <a:bodyPr vert="horz" lIns="91440" tIns="45720" rIns="91440" bIns="45720" rtlCol="0" anchor="b">
            <a:normAutofit/>
          </a:bodyPr>
          <a:lstStyle/>
          <a:p>
            <a:r>
              <a:rPr lang="en-US" sz="7200" dirty="0"/>
              <a:t>What is homosexuality?</a:t>
            </a:r>
          </a:p>
        </p:txBody>
      </p:sp>
      <p:sp>
        <p:nvSpPr>
          <p:cNvPr id="77"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952" y="239572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5" name="Content Placeholder 2053">
            <a:extLst>
              <a:ext uri="{FF2B5EF4-FFF2-40B4-BE49-F238E27FC236}">
                <a16:creationId xmlns:a16="http://schemas.microsoft.com/office/drawing/2014/main" id="{219CCBF8-94E6-47AF-8D37-AC2E4A0F5297}"/>
              </a:ext>
            </a:extLst>
          </p:cNvPr>
          <p:cNvSpPr>
            <a:spLocks noGrp="1"/>
          </p:cNvSpPr>
          <p:nvPr>
            <p:ph idx="1"/>
          </p:nvPr>
        </p:nvSpPr>
        <p:spPr>
          <a:xfrm>
            <a:off x="640080" y="2706624"/>
            <a:ext cx="6894576" cy="3483864"/>
          </a:xfrm>
        </p:spPr>
        <p:txBody>
          <a:bodyPr>
            <a:normAutofit fontScale="70000" lnSpcReduction="20000"/>
          </a:bodyPr>
          <a:lstStyle/>
          <a:p>
            <a:pPr marL="0" indent="0">
              <a:buNone/>
            </a:pPr>
            <a:r>
              <a:rPr lang="en-US" dirty="0"/>
              <a:t>The term homosexual is somewhat outdated. The acronym LGBTQIA is now the overarching way to describe the various ways people describe their sexual identity or orientation.</a:t>
            </a:r>
          </a:p>
          <a:p>
            <a:pPr marL="0" indent="0">
              <a:buNone/>
            </a:pPr>
            <a:r>
              <a:rPr lang="en-US" dirty="0"/>
              <a:t>L – Lesbian. Female that expresses sexual attraction to another female</a:t>
            </a:r>
          </a:p>
          <a:p>
            <a:pPr marL="0" indent="0">
              <a:buNone/>
            </a:pPr>
            <a:r>
              <a:rPr lang="en-US" dirty="0"/>
              <a:t>G – Gay. General terminology for people with same sex attraction</a:t>
            </a:r>
          </a:p>
          <a:p>
            <a:pPr marL="0" indent="0">
              <a:buNone/>
            </a:pPr>
            <a:r>
              <a:rPr lang="en-US" dirty="0"/>
              <a:t>B – Bisexual. Person with sexual affection to both same sex and opposite sex</a:t>
            </a:r>
          </a:p>
          <a:p>
            <a:pPr marL="0" indent="0">
              <a:buNone/>
            </a:pPr>
            <a:r>
              <a:rPr lang="en-US" dirty="0"/>
              <a:t>T – Transgender. Someone whose gender identity does not fit birth and sex gender.</a:t>
            </a:r>
          </a:p>
          <a:p>
            <a:pPr marL="0" indent="0">
              <a:buNone/>
            </a:pPr>
            <a:r>
              <a:rPr lang="en-US" dirty="0"/>
              <a:t>Q- Queer This refers to gay, lesbian, bisexual, transgender, intersex and asexual orientation</a:t>
            </a:r>
          </a:p>
          <a:p>
            <a:pPr marL="0" indent="0">
              <a:buNone/>
            </a:pPr>
            <a:r>
              <a:rPr lang="en-US" dirty="0"/>
              <a:t>I – Intersex. Those who without medical intervention identify as male or female or other</a:t>
            </a:r>
          </a:p>
          <a:p>
            <a:pPr marL="0" indent="0">
              <a:buNone/>
            </a:pPr>
            <a:r>
              <a:rPr lang="en-US" dirty="0"/>
              <a:t>A – Asexual. Person who does not have sexual attraction to anyone</a:t>
            </a:r>
          </a:p>
        </p:txBody>
      </p:sp>
      <p:pic>
        <p:nvPicPr>
          <p:cNvPr id="2050" name="Picture 2">
            <a:extLst>
              <a:ext uri="{FF2B5EF4-FFF2-40B4-BE49-F238E27FC236}">
                <a16:creationId xmlns:a16="http://schemas.microsoft.com/office/drawing/2014/main" id="{35682CF3-0871-42FF-9884-41D2442B538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760" r="7712"/>
          <a:stretch/>
        </p:blipFill>
        <p:spPr bwMode="auto">
          <a:xfrm>
            <a:off x="8139452" y="10"/>
            <a:ext cx="4052548" cy="6857990"/>
          </a:xfrm>
          <a:custGeom>
            <a:avLst/>
            <a:gdLst/>
            <a:ahLst/>
            <a:cxnLst/>
            <a:rect l="l" t="t" r="r" b="b"/>
            <a:pathLst>
              <a:path w="4052548" h="6858000">
                <a:moveTo>
                  <a:pt x="25721" y="0"/>
                </a:moveTo>
                <a:lnTo>
                  <a:pt x="4052548" y="0"/>
                </a:lnTo>
                <a:lnTo>
                  <a:pt x="4052548" y="6858000"/>
                </a:lnTo>
                <a:lnTo>
                  <a:pt x="28716" y="6858000"/>
                </a:lnTo>
                <a:lnTo>
                  <a:pt x="28782" y="6856911"/>
                </a:lnTo>
                <a:cubicBezTo>
                  <a:pt x="31911" y="6736505"/>
                  <a:pt x="35027" y="6616061"/>
                  <a:pt x="38157" y="6495580"/>
                </a:cubicBezTo>
                <a:cubicBezTo>
                  <a:pt x="38284" y="6490503"/>
                  <a:pt x="39171" y="6485553"/>
                  <a:pt x="39171" y="6480476"/>
                </a:cubicBezTo>
                <a:cubicBezTo>
                  <a:pt x="48166" y="6366632"/>
                  <a:pt x="53107" y="6252788"/>
                  <a:pt x="18899" y="6141609"/>
                </a:cubicBezTo>
                <a:cubicBezTo>
                  <a:pt x="15871" y="6131163"/>
                  <a:pt x="14262" y="6120363"/>
                  <a:pt x="14084" y="6109499"/>
                </a:cubicBezTo>
                <a:cubicBezTo>
                  <a:pt x="12413" y="6012573"/>
                  <a:pt x="16644" y="5915646"/>
                  <a:pt x="26754" y="5819240"/>
                </a:cubicBezTo>
                <a:cubicBezTo>
                  <a:pt x="31949" y="5760097"/>
                  <a:pt x="26754" y="5700065"/>
                  <a:pt x="43478" y="5641557"/>
                </a:cubicBezTo>
                <a:cubicBezTo>
                  <a:pt x="50864" y="5612480"/>
                  <a:pt x="55109" y="5582693"/>
                  <a:pt x="56147" y="5552715"/>
                </a:cubicBezTo>
                <a:cubicBezTo>
                  <a:pt x="59948" y="5480119"/>
                  <a:pt x="38537" y="5411838"/>
                  <a:pt x="18139" y="5343303"/>
                </a:cubicBezTo>
                <a:cubicBezTo>
                  <a:pt x="7370" y="5307004"/>
                  <a:pt x="-5426" y="5269945"/>
                  <a:pt x="2429" y="5231870"/>
                </a:cubicBezTo>
                <a:cubicBezTo>
                  <a:pt x="16707" y="5173310"/>
                  <a:pt x="24854" y="5113418"/>
                  <a:pt x="26754" y="5053171"/>
                </a:cubicBezTo>
                <a:cubicBezTo>
                  <a:pt x="26754" y="5010527"/>
                  <a:pt x="16365" y="4968771"/>
                  <a:pt x="20039" y="4926254"/>
                </a:cubicBezTo>
                <a:cubicBezTo>
                  <a:pt x="28211" y="4843771"/>
                  <a:pt x="30238" y="4760793"/>
                  <a:pt x="26121" y="4678005"/>
                </a:cubicBezTo>
                <a:cubicBezTo>
                  <a:pt x="26095" y="4644905"/>
                  <a:pt x="29846" y="4611907"/>
                  <a:pt x="37270" y="4579644"/>
                </a:cubicBezTo>
                <a:cubicBezTo>
                  <a:pt x="46506" y="4522710"/>
                  <a:pt x="48419" y="4464836"/>
                  <a:pt x="42971" y="4407419"/>
                </a:cubicBezTo>
                <a:cubicBezTo>
                  <a:pt x="37016" y="4340914"/>
                  <a:pt x="19279" y="4275425"/>
                  <a:pt x="14845" y="4208921"/>
                </a:cubicBezTo>
                <a:cubicBezTo>
                  <a:pt x="7876" y="4098757"/>
                  <a:pt x="17759" y="3988593"/>
                  <a:pt x="27514" y="3878937"/>
                </a:cubicBezTo>
                <a:cubicBezTo>
                  <a:pt x="35116" y="3808600"/>
                  <a:pt x="37143" y="3737768"/>
                  <a:pt x="33596" y="3667113"/>
                </a:cubicBezTo>
                <a:cubicBezTo>
                  <a:pt x="29161" y="3611016"/>
                  <a:pt x="22193" y="3554919"/>
                  <a:pt x="20926" y="3498822"/>
                </a:cubicBezTo>
                <a:cubicBezTo>
                  <a:pt x="18646" y="3398557"/>
                  <a:pt x="19532" y="3298293"/>
                  <a:pt x="25360" y="3198029"/>
                </a:cubicBezTo>
                <a:cubicBezTo>
                  <a:pt x="28274" y="3147770"/>
                  <a:pt x="32962" y="3098019"/>
                  <a:pt x="34989" y="3047379"/>
                </a:cubicBezTo>
                <a:cubicBezTo>
                  <a:pt x="37016" y="2996739"/>
                  <a:pt x="41071" y="2945592"/>
                  <a:pt x="29542" y="2895967"/>
                </a:cubicBezTo>
                <a:cubicBezTo>
                  <a:pt x="10030" y="2811568"/>
                  <a:pt x="24347" y="2727549"/>
                  <a:pt x="28528" y="2643403"/>
                </a:cubicBezTo>
                <a:cubicBezTo>
                  <a:pt x="31062" y="2591113"/>
                  <a:pt x="46266" y="2537554"/>
                  <a:pt x="32836" y="2486788"/>
                </a:cubicBezTo>
                <a:cubicBezTo>
                  <a:pt x="11677" y="2407211"/>
                  <a:pt x="25487" y="2329284"/>
                  <a:pt x="32836" y="2250976"/>
                </a:cubicBezTo>
                <a:cubicBezTo>
                  <a:pt x="41311" y="2176870"/>
                  <a:pt x="39816" y="2101951"/>
                  <a:pt x="28401" y="2028238"/>
                </a:cubicBezTo>
                <a:cubicBezTo>
                  <a:pt x="14084" y="1955108"/>
                  <a:pt x="14084" y="1879897"/>
                  <a:pt x="28401" y="1806768"/>
                </a:cubicBezTo>
                <a:cubicBezTo>
                  <a:pt x="40260" y="1746406"/>
                  <a:pt x="41628" y="1684458"/>
                  <a:pt x="32455" y="1623627"/>
                </a:cubicBezTo>
                <a:cubicBezTo>
                  <a:pt x="26247" y="1580095"/>
                  <a:pt x="15098" y="1536816"/>
                  <a:pt x="13578" y="1493284"/>
                </a:cubicBezTo>
                <a:cubicBezTo>
                  <a:pt x="10436" y="1402246"/>
                  <a:pt x="12298" y="1311107"/>
                  <a:pt x="19153" y="1220286"/>
                </a:cubicBezTo>
                <a:cubicBezTo>
                  <a:pt x="27134" y="1116849"/>
                  <a:pt x="42464" y="1013792"/>
                  <a:pt x="31822" y="909594"/>
                </a:cubicBezTo>
                <a:cubicBezTo>
                  <a:pt x="28148" y="873803"/>
                  <a:pt x="20673" y="838139"/>
                  <a:pt x="19913" y="802222"/>
                </a:cubicBezTo>
                <a:cubicBezTo>
                  <a:pt x="18266" y="734956"/>
                  <a:pt x="17505" y="668579"/>
                  <a:pt x="21306" y="599155"/>
                </a:cubicBezTo>
                <a:cubicBezTo>
                  <a:pt x="25107" y="529732"/>
                  <a:pt x="39550" y="459293"/>
                  <a:pt x="29795" y="391139"/>
                </a:cubicBezTo>
                <a:cubicBezTo>
                  <a:pt x="20039" y="322984"/>
                  <a:pt x="26374" y="255972"/>
                  <a:pt x="32709" y="189087"/>
                </a:cubicBezTo>
                <a:cubicBezTo>
                  <a:pt x="38790" y="125502"/>
                  <a:pt x="40944" y="63313"/>
                  <a:pt x="26121" y="743"/>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1192436"/>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0" name="Rectangle 13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B7D70D-B8BF-4B0C-9BBE-FE257494BD14}"/>
              </a:ext>
            </a:extLst>
          </p:cNvPr>
          <p:cNvSpPr>
            <a:spLocks noGrp="1"/>
          </p:cNvSpPr>
          <p:nvPr>
            <p:ph type="title"/>
          </p:nvPr>
        </p:nvSpPr>
        <p:spPr>
          <a:xfrm>
            <a:off x="576072" y="238539"/>
            <a:ext cx="11018520" cy="1434415"/>
          </a:xfrm>
        </p:spPr>
        <p:txBody>
          <a:bodyPr vert="horz" lIns="91440" tIns="45720" rIns="91440" bIns="45720" rtlCol="0" anchor="b">
            <a:normAutofit/>
          </a:bodyPr>
          <a:lstStyle/>
          <a:p>
            <a:r>
              <a:rPr lang="en-US" sz="7200" dirty="0"/>
              <a:t>Jesus silent on homosexuality?</a:t>
            </a:r>
          </a:p>
        </p:txBody>
      </p:sp>
      <p:sp>
        <p:nvSpPr>
          <p:cNvPr id="142"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C4469"/>
          </a:solidFill>
          <a:ln w="38100" cap="rnd">
            <a:solidFill>
              <a:srgbClr val="CC446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5" name="Content Placeholder 2053">
            <a:extLst>
              <a:ext uri="{FF2B5EF4-FFF2-40B4-BE49-F238E27FC236}">
                <a16:creationId xmlns:a16="http://schemas.microsoft.com/office/drawing/2014/main" id="{219CCBF8-94E6-47AF-8D37-AC2E4A0F5297}"/>
              </a:ext>
            </a:extLst>
          </p:cNvPr>
          <p:cNvSpPr>
            <a:spLocks noGrp="1"/>
          </p:cNvSpPr>
          <p:nvPr>
            <p:ph idx="1"/>
          </p:nvPr>
        </p:nvSpPr>
        <p:spPr>
          <a:xfrm>
            <a:off x="572493" y="2071316"/>
            <a:ext cx="6713552" cy="4119172"/>
          </a:xfrm>
        </p:spPr>
        <p:txBody>
          <a:bodyPr anchor="t">
            <a:normAutofit fontScale="92500"/>
          </a:bodyPr>
          <a:lstStyle/>
          <a:p>
            <a:pPr marL="0" indent="0">
              <a:lnSpc>
                <a:spcPct val="100000"/>
              </a:lnSpc>
              <a:buNone/>
            </a:pPr>
            <a:r>
              <a:rPr lang="en-GB" sz="2000" b="0" i="0" dirty="0">
                <a:effectLst/>
                <a:latin typeface="Roboto" panose="02000000000000000000" pitchFamily="2" charset="0"/>
              </a:rPr>
              <a:t>Some claim Jesus never said anything about homosexuality and therefore is neutral on the topic. Not true. Jesus was unequivocal in saying that to understand marriage and the sexual union, we must go back to the beginning and see how God created humanity and to what end. (See Matthew 19 and Mark 10.) Jesus holds up the creation story in Genesis not as a quaint Sunday school lesson, but as authoritative — reminding us that God created each of us male and female, each for the other. And the sexual union that God created and ordains is for husband and wife to come together in physical union, one flesh.</a:t>
            </a:r>
          </a:p>
          <a:p>
            <a:pPr marL="0" indent="0">
              <a:lnSpc>
                <a:spcPct val="100000"/>
              </a:lnSpc>
              <a:buNone/>
            </a:pPr>
            <a:endParaRPr lang="en-GB" sz="2000" b="0" i="0" dirty="0">
              <a:effectLst/>
              <a:latin typeface="Roboto" panose="02000000000000000000" pitchFamily="2" charset="0"/>
            </a:endParaRPr>
          </a:p>
          <a:p>
            <a:pPr marL="0" indent="0">
              <a:lnSpc>
                <a:spcPct val="100000"/>
              </a:lnSpc>
              <a:buNone/>
            </a:pPr>
            <a:r>
              <a:rPr lang="en-GB" sz="2000" dirty="0">
                <a:latin typeface="Roboto" panose="02000000000000000000" pitchFamily="2" charset="0"/>
              </a:rPr>
              <a:t>FOCUS ON THE FAMILY</a:t>
            </a:r>
            <a:endParaRPr lang="en-US" sz="2000" dirty="0"/>
          </a:p>
        </p:txBody>
      </p:sp>
      <p:pic>
        <p:nvPicPr>
          <p:cNvPr id="2050" name="Picture 2">
            <a:extLst>
              <a:ext uri="{FF2B5EF4-FFF2-40B4-BE49-F238E27FC236}">
                <a16:creationId xmlns:a16="http://schemas.microsoft.com/office/drawing/2014/main" id="{35682CF3-0871-42FF-9884-41D2442B538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0107" r="3" b="1051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2950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20906B-443B-4C2C-8A59-6BF129F9175E}"/>
              </a:ext>
            </a:extLst>
          </p:cNvPr>
          <p:cNvSpPr>
            <a:spLocks noGrp="1"/>
          </p:cNvSpPr>
          <p:nvPr>
            <p:ph type="title"/>
          </p:nvPr>
        </p:nvSpPr>
        <p:spPr>
          <a:xfrm>
            <a:off x="5297762" y="329184"/>
            <a:ext cx="6251110" cy="1783080"/>
          </a:xfrm>
        </p:spPr>
        <p:txBody>
          <a:bodyPr anchor="b">
            <a:normAutofit/>
          </a:bodyPr>
          <a:lstStyle/>
          <a:p>
            <a:r>
              <a:rPr lang="en-GB" sz="7200"/>
              <a:t>Christian and Gay?</a:t>
            </a:r>
          </a:p>
        </p:txBody>
      </p:sp>
      <p:sp>
        <p:nvSpPr>
          <p:cNvPr id="7"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239572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CC4469"/>
          </a:solidFill>
          <a:ln w="38100" cap="rnd">
            <a:solidFill>
              <a:srgbClr val="CC446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BBDB0649-FFE0-43E0-8CD2-E02FA0B1E833}"/>
              </a:ext>
            </a:extLst>
          </p:cNvPr>
          <p:cNvSpPr>
            <a:spLocks noGrp="1"/>
          </p:cNvSpPr>
          <p:nvPr>
            <p:ph idx="1"/>
          </p:nvPr>
        </p:nvSpPr>
        <p:spPr>
          <a:xfrm>
            <a:off x="5297762" y="2706624"/>
            <a:ext cx="6251110" cy="3483864"/>
          </a:xfrm>
        </p:spPr>
        <p:txBody>
          <a:bodyPr>
            <a:normAutofit/>
          </a:bodyPr>
          <a:lstStyle/>
          <a:p>
            <a:r>
              <a:rPr lang="en-GB" sz="2600" dirty="0">
                <a:latin typeface="Calibri" panose="020F0502020204030204" pitchFamily="34" charset="0"/>
                <a:cs typeface="Calibri" panose="020F0502020204030204" pitchFamily="34" charset="0"/>
              </a:rPr>
              <a:t>Many within and outside the church have been badly treated due to their perceived difference based on their sexuality. I have lived and walked with those who have same sex attraction for years. I have since my University days, been involved with those from the LGBTQ community.</a:t>
            </a:r>
          </a:p>
        </p:txBody>
      </p:sp>
      <p:pic>
        <p:nvPicPr>
          <p:cNvPr id="4" name="Picture 3">
            <a:extLst>
              <a:ext uri="{FF2B5EF4-FFF2-40B4-BE49-F238E27FC236}">
                <a16:creationId xmlns:a16="http://schemas.microsoft.com/office/drawing/2014/main" id="{53E2BD6A-1585-4AB6-920E-58A4CF6BF02B}"/>
              </a:ext>
            </a:extLst>
          </p:cNvPr>
          <p:cNvPicPr>
            <a:picLocks noChangeAspect="1"/>
          </p:cNvPicPr>
          <p:nvPr/>
        </p:nvPicPr>
        <p:blipFill rotWithShape="1">
          <a:blip r:embed="rId2"/>
          <a:srcRect l="1765" r="60715"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Tree>
    <p:extLst>
      <p:ext uri="{BB962C8B-B14F-4D97-AF65-F5344CB8AC3E}">
        <p14:creationId xmlns:p14="http://schemas.microsoft.com/office/powerpoint/2010/main" val="31298357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0" name="Rectangle 13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B7D70D-B8BF-4B0C-9BBE-FE257494BD14}"/>
              </a:ext>
            </a:extLst>
          </p:cNvPr>
          <p:cNvSpPr>
            <a:spLocks noGrp="1"/>
          </p:cNvSpPr>
          <p:nvPr>
            <p:ph type="title"/>
          </p:nvPr>
        </p:nvSpPr>
        <p:spPr>
          <a:xfrm>
            <a:off x="576072" y="238539"/>
            <a:ext cx="11018520" cy="1434415"/>
          </a:xfrm>
        </p:spPr>
        <p:txBody>
          <a:bodyPr vert="horz" lIns="91440" tIns="45720" rIns="91440" bIns="45720" rtlCol="0" anchor="b">
            <a:normAutofit/>
          </a:bodyPr>
          <a:lstStyle/>
          <a:p>
            <a:r>
              <a:rPr lang="en-US" sz="7200" dirty="0"/>
              <a:t>ONE OPTION….</a:t>
            </a:r>
          </a:p>
        </p:txBody>
      </p:sp>
      <p:sp>
        <p:nvSpPr>
          <p:cNvPr id="142"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C4469"/>
          </a:solidFill>
          <a:ln w="38100" cap="rnd">
            <a:solidFill>
              <a:srgbClr val="CC446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5" name="Content Placeholder 2053">
            <a:extLst>
              <a:ext uri="{FF2B5EF4-FFF2-40B4-BE49-F238E27FC236}">
                <a16:creationId xmlns:a16="http://schemas.microsoft.com/office/drawing/2014/main" id="{219CCBF8-94E6-47AF-8D37-AC2E4A0F5297}"/>
              </a:ext>
            </a:extLst>
          </p:cNvPr>
          <p:cNvSpPr>
            <a:spLocks noGrp="1"/>
          </p:cNvSpPr>
          <p:nvPr>
            <p:ph idx="1"/>
          </p:nvPr>
        </p:nvSpPr>
        <p:spPr>
          <a:xfrm>
            <a:off x="572493" y="2071316"/>
            <a:ext cx="6713552" cy="4119172"/>
          </a:xfrm>
        </p:spPr>
        <p:txBody>
          <a:bodyPr anchor="t">
            <a:normAutofit/>
          </a:bodyPr>
          <a:lstStyle/>
          <a:p>
            <a:pPr marL="0" indent="0" algn="ctr">
              <a:buNone/>
            </a:pPr>
            <a:endParaRPr lang="en-GB" sz="1400" b="0" i="0" dirty="0">
              <a:solidFill>
                <a:srgbClr val="3A3A3A"/>
              </a:solidFill>
              <a:effectLst/>
              <a:latin typeface="var(--e-global-typography-primary-font-family)"/>
            </a:endParaRPr>
          </a:p>
          <a:p>
            <a:pPr marL="0" indent="0" algn="l">
              <a:buNone/>
            </a:pPr>
            <a:r>
              <a:rPr lang="en-GB" sz="2400" b="0" i="0" dirty="0">
                <a:solidFill>
                  <a:srgbClr val="3A3A3A"/>
                </a:solidFill>
                <a:effectLst/>
                <a:latin typeface="var(--e-global-typography-text-font-family)"/>
              </a:rPr>
              <a:t>Both Jesus and all of scripture approve of no other sexual union than that between a husband and wife. This is the uncontested historical teaching of Judaism and Christianity, and it is not something that true Christianity is free to adjust with the times.</a:t>
            </a:r>
          </a:p>
          <a:p>
            <a:pPr marL="0" indent="0">
              <a:lnSpc>
                <a:spcPct val="100000"/>
              </a:lnSpc>
              <a:buNone/>
            </a:pPr>
            <a:endParaRPr lang="en-GB" sz="2000" b="0" i="0" dirty="0">
              <a:effectLst/>
              <a:latin typeface="Roboto" panose="02000000000000000000" pitchFamily="2" charset="0"/>
            </a:endParaRPr>
          </a:p>
          <a:p>
            <a:pPr marL="0" indent="0">
              <a:lnSpc>
                <a:spcPct val="100000"/>
              </a:lnSpc>
              <a:buNone/>
            </a:pPr>
            <a:r>
              <a:rPr lang="en-GB" sz="2000" dirty="0">
                <a:latin typeface="Roboto" panose="02000000000000000000" pitchFamily="2" charset="0"/>
              </a:rPr>
              <a:t>FOCUS ON THE FAMILY</a:t>
            </a:r>
            <a:endParaRPr lang="en-US" sz="2000" dirty="0"/>
          </a:p>
        </p:txBody>
      </p:sp>
      <p:pic>
        <p:nvPicPr>
          <p:cNvPr id="2050" name="Picture 2">
            <a:extLst>
              <a:ext uri="{FF2B5EF4-FFF2-40B4-BE49-F238E27FC236}">
                <a16:creationId xmlns:a16="http://schemas.microsoft.com/office/drawing/2014/main" id="{35682CF3-0871-42FF-9884-41D2442B538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0107" r="3" b="1051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9041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0" name="Rectangle 13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B7D70D-B8BF-4B0C-9BBE-FE257494BD14}"/>
              </a:ext>
            </a:extLst>
          </p:cNvPr>
          <p:cNvSpPr>
            <a:spLocks noGrp="1"/>
          </p:cNvSpPr>
          <p:nvPr>
            <p:ph type="title"/>
          </p:nvPr>
        </p:nvSpPr>
        <p:spPr>
          <a:xfrm>
            <a:off x="576072" y="238539"/>
            <a:ext cx="11018520" cy="1434415"/>
          </a:xfrm>
        </p:spPr>
        <p:txBody>
          <a:bodyPr vert="horz" lIns="91440" tIns="45720" rIns="91440" bIns="45720" rtlCol="0" anchor="b">
            <a:normAutofit/>
          </a:bodyPr>
          <a:lstStyle/>
          <a:p>
            <a:endParaRPr lang="en-US" sz="7200" dirty="0"/>
          </a:p>
        </p:txBody>
      </p:sp>
      <p:sp>
        <p:nvSpPr>
          <p:cNvPr id="142"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C4469"/>
          </a:solidFill>
          <a:ln w="38100" cap="rnd">
            <a:solidFill>
              <a:srgbClr val="CC446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5" name="Content Placeholder 2053">
            <a:extLst>
              <a:ext uri="{FF2B5EF4-FFF2-40B4-BE49-F238E27FC236}">
                <a16:creationId xmlns:a16="http://schemas.microsoft.com/office/drawing/2014/main" id="{219CCBF8-94E6-47AF-8D37-AC2E4A0F5297}"/>
              </a:ext>
            </a:extLst>
          </p:cNvPr>
          <p:cNvSpPr>
            <a:spLocks noGrp="1"/>
          </p:cNvSpPr>
          <p:nvPr>
            <p:ph idx="1"/>
          </p:nvPr>
        </p:nvSpPr>
        <p:spPr>
          <a:xfrm>
            <a:off x="572493" y="2071316"/>
            <a:ext cx="6713552" cy="4119172"/>
          </a:xfrm>
        </p:spPr>
        <p:txBody>
          <a:bodyPr anchor="t">
            <a:normAutofit lnSpcReduction="10000"/>
          </a:bodyPr>
          <a:lstStyle/>
          <a:p>
            <a:pPr marL="0" indent="0" algn="ctr">
              <a:buNone/>
            </a:pPr>
            <a:endParaRPr lang="en-GB" sz="1400" b="0" i="0" dirty="0">
              <a:solidFill>
                <a:srgbClr val="3A3A3A"/>
              </a:solidFill>
              <a:effectLst/>
              <a:latin typeface="var(--e-global-typography-primary-font-family)"/>
            </a:endParaRPr>
          </a:p>
          <a:p>
            <a:pPr marL="0" indent="0">
              <a:lnSpc>
                <a:spcPct val="100000"/>
              </a:lnSpc>
              <a:buNone/>
            </a:pPr>
            <a:r>
              <a:rPr lang="en-GB" sz="2000" b="0" i="0" dirty="0">
                <a:solidFill>
                  <a:srgbClr val="3A3A3A"/>
                </a:solidFill>
                <a:effectLst/>
                <a:latin typeface="Roboto" panose="02000000000000000000" pitchFamily="2" charset="0"/>
              </a:rPr>
              <a:t>It is not just mere “traditionalism” that has sex-distinct marriage the norm for Christians. It is a common grace God has given to all peoples at all times that is rooted in deeper theological reasons. The first chapter of the Jewish and Christian scriptures tells us that humanity is uniquely created to show forth the image of God in the world — to make visible the invisible. God does this not just in generic, androgynous humanity, but through two very similar but distinct types of humans: male and female. They are human universals, not cultural constructs.</a:t>
            </a:r>
            <a:endParaRPr lang="en-GB" sz="2000" b="0" i="0" dirty="0">
              <a:effectLst/>
              <a:latin typeface="Roboto" panose="02000000000000000000" pitchFamily="2" charset="0"/>
            </a:endParaRPr>
          </a:p>
          <a:p>
            <a:pPr marL="0" indent="0">
              <a:lnSpc>
                <a:spcPct val="100000"/>
              </a:lnSpc>
              <a:buNone/>
            </a:pPr>
            <a:r>
              <a:rPr lang="en-GB" sz="2000" dirty="0">
                <a:latin typeface="Roboto" panose="02000000000000000000" pitchFamily="2" charset="0"/>
              </a:rPr>
              <a:t>FOCUS ON THE FAMILY</a:t>
            </a:r>
            <a:endParaRPr lang="en-US" sz="2000" dirty="0"/>
          </a:p>
        </p:txBody>
      </p:sp>
      <p:pic>
        <p:nvPicPr>
          <p:cNvPr id="2050" name="Picture 2">
            <a:extLst>
              <a:ext uri="{FF2B5EF4-FFF2-40B4-BE49-F238E27FC236}">
                <a16:creationId xmlns:a16="http://schemas.microsoft.com/office/drawing/2014/main" id="{35682CF3-0871-42FF-9884-41D2442B538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0107" r="3" b="1051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1832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0" name="Rectangle 13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B7D70D-B8BF-4B0C-9BBE-FE257494BD14}"/>
              </a:ext>
            </a:extLst>
          </p:cNvPr>
          <p:cNvSpPr>
            <a:spLocks noGrp="1"/>
          </p:cNvSpPr>
          <p:nvPr>
            <p:ph type="title"/>
          </p:nvPr>
        </p:nvSpPr>
        <p:spPr>
          <a:xfrm>
            <a:off x="576072" y="238539"/>
            <a:ext cx="11018520" cy="1434415"/>
          </a:xfrm>
        </p:spPr>
        <p:txBody>
          <a:bodyPr vert="horz" lIns="91440" tIns="45720" rIns="91440" bIns="45720" rtlCol="0" anchor="b">
            <a:normAutofit/>
          </a:bodyPr>
          <a:lstStyle/>
          <a:p>
            <a:r>
              <a:rPr lang="en-US" sz="7200" dirty="0"/>
              <a:t>SAME SEX ATTRACTION IS NOT A SIN</a:t>
            </a:r>
          </a:p>
        </p:txBody>
      </p:sp>
      <p:sp>
        <p:nvSpPr>
          <p:cNvPr id="142"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C4469"/>
          </a:solidFill>
          <a:ln w="38100" cap="rnd">
            <a:solidFill>
              <a:srgbClr val="CC446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5" name="Content Placeholder 2053">
            <a:extLst>
              <a:ext uri="{FF2B5EF4-FFF2-40B4-BE49-F238E27FC236}">
                <a16:creationId xmlns:a16="http://schemas.microsoft.com/office/drawing/2014/main" id="{219CCBF8-94E6-47AF-8D37-AC2E4A0F5297}"/>
              </a:ext>
            </a:extLst>
          </p:cNvPr>
          <p:cNvSpPr>
            <a:spLocks noGrp="1"/>
          </p:cNvSpPr>
          <p:nvPr>
            <p:ph idx="1"/>
          </p:nvPr>
        </p:nvSpPr>
        <p:spPr>
          <a:xfrm>
            <a:off x="572493" y="2071316"/>
            <a:ext cx="6713552" cy="4119172"/>
          </a:xfrm>
        </p:spPr>
        <p:txBody>
          <a:bodyPr anchor="t">
            <a:normAutofit/>
          </a:bodyPr>
          <a:lstStyle/>
          <a:p>
            <a:pPr marL="0" indent="0" algn="ctr">
              <a:buNone/>
            </a:pPr>
            <a:r>
              <a:rPr lang="en-GB" sz="1800" b="0" i="0" dirty="0">
                <a:solidFill>
                  <a:srgbClr val="3A3A3A"/>
                </a:solidFill>
                <a:effectLst/>
                <a:latin typeface="Roboto" panose="02000000000000000000" pitchFamily="2" charset="0"/>
              </a:rPr>
              <a:t>To be human is to have a disordered sexuality. You do. I do. Everyone does. We all have some manner of sexual drive that compels us to disobey God’s design for sexuality. But, while temptation is universal, it’s different from sin. Scripture tells us that Jesus was tempted in all ways as we are but did not sin (see Hebrews 4:15). Sexual sin is giving in to that desire in either mind or body. Faithful Christian discipleship cannot avoid temptation, but it strives to resist and master it with God’s help. Doing so is not sin, but obedience and dependence upon Christ.</a:t>
            </a:r>
            <a:endParaRPr lang="en-GB" sz="1800" b="0" i="0" dirty="0">
              <a:solidFill>
                <a:srgbClr val="3A3A3A"/>
              </a:solidFill>
              <a:effectLst/>
              <a:latin typeface="var(--e-global-typography-primary-font-family)"/>
            </a:endParaRPr>
          </a:p>
          <a:p>
            <a:pPr marL="0" indent="0">
              <a:lnSpc>
                <a:spcPct val="100000"/>
              </a:lnSpc>
              <a:buNone/>
            </a:pPr>
            <a:endParaRPr lang="en-GB" sz="2000" b="0" i="0" dirty="0">
              <a:effectLst/>
              <a:latin typeface="Roboto" panose="02000000000000000000" pitchFamily="2" charset="0"/>
            </a:endParaRPr>
          </a:p>
          <a:p>
            <a:pPr marL="0" indent="0">
              <a:lnSpc>
                <a:spcPct val="100000"/>
              </a:lnSpc>
              <a:buNone/>
            </a:pPr>
            <a:r>
              <a:rPr lang="en-GB" sz="2000" dirty="0">
                <a:latin typeface="Roboto" panose="02000000000000000000" pitchFamily="2" charset="0"/>
              </a:rPr>
              <a:t>FOCUS ON THE FAMILY</a:t>
            </a:r>
            <a:endParaRPr lang="en-US" sz="2000" dirty="0"/>
          </a:p>
        </p:txBody>
      </p:sp>
      <p:pic>
        <p:nvPicPr>
          <p:cNvPr id="2050" name="Picture 2">
            <a:extLst>
              <a:ext uri="{FF2B5EF4-FFF2-40B4-BE49-F238E27FC236}">
                <a16:creationId xmlns:a16="http://schemas.microsoft.com/office/drawing/2014/main" id="{35682CF3-0871-42FF-9884-41D2442B538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0107" r="3" b="1051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3844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0" name="Rectangle 13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B7D70D-B8BF-4B0C-9BBE-FE257494BD14}"/>
              </a:ext>
            </a:extLst>
          </p:cNvPr>
          <p:cNvSpPr>
            <a:spLocks noGrp="1"/>
          </p:cNvSpPr>
          <p:nvPr>
            <p:ph type="title"/>
          </p:nvPr>
        </p:nvSpPr>
        <p:spPr>
          <a:xfrm>
            <a:off x="576072" y="238539"/>
            <a:ext cx="11018520" cy="1434415"/>
          </a:xfrm>
        </p:spPr>
        <p:txBody>
          <a:bodyPr vert="horz" lIns="91440" tIns="45720" rIns="91440" bIns="45720" rtlCol="0" anchor="b">
            <a:normAutofit/>
          </a:bodyPr>
          <a:lstStyle/>
          <a:p>
            <a:r>
              <a:rPr lang="en-US" sz="7200" dirty="0"/>
              <a:t>SAME SEX ATTRACTION IS NOT A SIN</a:t>
            </a:r>
          </a:p>
        </p:txBody>
      </p:sp>
      <p:sp>
        <p:nvSpPr>
          <p:cNvPr id="142"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C4469"/>
          </a:solidFill>
          <a:ln w="38100" cap="rnd">
            <a:solidFill>
              <a:srgbClr val="CC446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5" name="Content Placeholder 2053">
            <a:extLst>
              <a:ext uri="{FF2B5EF4-FFF2-40B4-BE49-F238E27FC236}">
                <a16:creationId xmlns:a16="http://schemas.microsoft.com/office/drawing/2014/main" id="{219CCBF8-94E6-47AF-8D37-AC2E4A0F5297}"/>
              </a:ext>
            </a:extLst>
          </p:cNvPr>
          <p:cNvSpPr>
            <a:spLocks noGrp="1"/>
          </p:cNvSpPr>
          <p:nvPr>
            <p:ph idx="1"/>
          </p:nvPr>
        </p:nvSpPr>
        <p:spPr>
          <a:xfrm>
            <a:off x="572493" y="2071316"/>
            <a:ext cx="6713552" cy="4119172"/>
          </a:xfrm>
        </p:spPr>
        <p:txBody>
          <a:bodyPr anchor="t">
            <a:normAutofit lnSpcReduction="10000"/>
          </a:bodyPr>
          <a:lstStyle/>
          <a:p>
            <a:pPr marL="0" indent="0" algn="ctr">
              <a:buNone/>
            </a:pPr>
            <a:r>
              <a:rPr lang="en-GB" sz="2400" b="0" i="0" dirty="0">
                <a:solidFill>
                  <a:srgbClr val="3A3A3A"/>
                </a:solidFill>
                <a:effectLst/>
                <a:latin typeface="Roboto" panose="02000000000000000000" pitchFamily="2" charset="0"/>
              </a:rPr>
              <a:t>Many are indeed same-sex attracted but live obediently within a Christian sexual ethic. It can be difficult, as it is for heterosexuals who are required to live in celibacy. Christianity requires that we each subjugate our sexual (and many other) desires to our faith commitment — and countless same-sex attracted believers do so willingly and joyfully..</a:t>
            </a:r>
            <a:endParaRPr lang="en-GB" sz="2400" b="0" i="0" dirty="0">
              <a:solidFill>
                <a:srgbClr val="3A3A3A"/>
              </a:solidFill>
              <a:effectLst/>
              <a:latin typeface="var(--e-global-typography-primary-font-family)"/>
            </a:endParaRPr>
          </a:p>
          <a:p>
            <a:pPr marL="0" indent="0">
              <a:lnSpc>
                <a:spcPct val="100000"/>
              </a:lnSpc>
              <a:buNone/>
            </a:pPr>
            <a:endParaRPr lang="en-GB" sz="2000" b="0" i="0" dirty="0">
              <a:effectLst/>
              <a:latin typeface="Roboto" panose="02000000000000000000" pitchFamily="2" charset="0"/>
            </a:endParaRPr>
          </a:p>
          <a:p>
            <a:pPr marL="0" indent="0">
              <a:lnSpc>
                <a:spcPct val="100000"/>
              </a:lnSpc>
              <a:buNone/>
            </a:pPr>
            <a:r>
              <a:rPr lang="en-GB" sz="2000" dirty="0">
                <a:latin typeface="Roboto" panose="02000000000000000000" pitchFamily="2" charset="0"/>
              </a:rPr>
              <a:t>FOCUS ON THE FAMILY</a:t>
            </a:r>
            <a:endParaRPr lang="en-US" sz="2000" dirty="0"/>
          </a:p>
        </p:txBody>
      </p:sp>
      <p:pic>
        <p:nvPicPr>
          <p:cNvPr id="2050" name="Picture 2">
            <a:extLst>
              <a:ext uri="{FF2B5EF4-FFF2-40B4-BE49-F238E27FC236}">
                <a16:creationId xmlns:a16="http://schemas.microsoft.com/office/drawing/2014/main" id="{35682CF3-0871-42FF-9884-41D2442B538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0107" r="3" b="1051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25176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0" name="Rectangle 13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B7D70D-B8BF-4B0C-9BBE-FE257494BD14}"/>
              </a:ext>
            </a:extLst>
          </p:cNvPr>
          <p:cNvSpPr>
            <a:spLocks noGrp="1"/>
          </p:cNvSpPr>
          <p:nvPr>
            <p:ph type="title"/>
          </p:nvPr>
        </p:nvSpPr>
        <p:spPr>
          <a:xfrm>
            <a:off x="576072" y="238539"/>
            <a:ext cx="11018520" cy="1434415"/>
          </a:xfrm>
        </p:spPr>
        <p:txBody>
          <a:bodyPr vert="horz" lIns="91440" tIns="45720" rIns="91440" bIns="45720" rtlCol="0" anchor="b">
            <a:normAutofit/>
          </a:bodyPr>
          <a:lstStyle/>
          <a:p>
            <a:r>
              <a:rPr lang="en-US" sz="7200" dirty="0"/>
              <a:t>Sexual intimacy is not a right</a:t>
            </a:r>
          </a:p>
        </p:txBody>
      </p:sp>
      <p:sp>
        <p:nvSpPr>
          <p:cNvPr id="142"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C4469"/>
          </a:solidFill>
          <a:ln w="38100" cap="rnd">
            <a:solidFill>
              <a:srgbClr val="CC446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5" name="Content Placeholder 2053">
            <a:extLst>
              <a:ext uri="{FF2B5EF4-FFF2-40B4-BE49-F238E27FC236}">
                <a16:creationId xmlns:a16="http://schemas.microsoft.com/office/drawing/2014/main" id="{219CCBF8-94E6-47AF-8D37-AC2E4A0F5297}"/>
              </a:ext>
            </a:extLst>
          </p:cNvPr>
          <p:cNvSpPr>
            <a:spLocks noGrp="1"/>
          </p:cNvSpPr>
          <p:nvPr>
            <p:ph idx="1"/>
          </p:nvPr>
        </p:nvSpPr>
        <p:spPr>
          <a:xfrm>
            <a:off x="572493" y="2071316"/>
            <a:ext cx="6713552" cy="4119172"/>
          </a:xfrm>
        </p:spPr>
        <p:txBody>
          <a:bodyPr anchor="t">
            <a:normAutofit/>
          </a:bodyPr>
          <a:lstStyle/>
          <a:p>
            <a:pPr marL="0" indent="0" algn="ctr">
              <a:buNone/>
            </a:pPr>
            <a:endParaRPr lang="en-GB" sz="2000" b="0" i="0" dirty="0">
              <a:solidFill>
                <a:srgbClr val="3A3A3A"/>
              </a:solidFill>
              <a:effectLst/>
              <a:latin typeface="var(--e-global-typography-primary-font-family)"/>
            </a:endParaRPr>
          </a:p>
          <a:p>
            <a:pPr marL="0" indent="0">
              <a:lnSpc>
                <a:spcPct val="100000"/>
              </a:lnSpc>
              <a:buNone/>
            </a:pPr>
            <a:r>
              <a:rPr lang="en-GB" sz="2000" b="0" i="0" dirty="0">
                <a:solidFill>
                  <a:srgbClr val="3A3A3A"/>
                </a:solidFill>
                <a:effectLst/>
                <a:latin typeface="Roboto" panose="02000000000000000000" pitchFamily="2" charset="0"/>
              </a:rPr>
              <a:t>Every Christian has limitations placed on his sexuality. For married Christians, it is exclusive to one’s spouse. For single, engaged, and divorced Christians, it is abstinence, no exceptions. Is it unfair for so many to be forced into a life that cannot know the wonder and beauty of physical intimacy just because marriage is not an option for them? Is it fair for a Christian to be stuck in a loveless marriage? Christians have long understood that fairness is not really the question. Sex is not a right, but a gift — and the giver knows what is best for us</a:t>
            </a:r>
            <a:endParaRPr lang="en-GB" sz="2000" b="0" i="0" dirty="0">
              <a:effectLst/>
              <a:latin typeface="Roboto" panose="02000000000000000000" pitchFamily="2" charset="0"/>
            </a:endParaRPr>
          </a:p>
          <a:p>
            <a:pPr marL="0" indent="0">
              <a:lnSpc>
                <a:spcPct val="100000"/>
              </a:lnSpc>
              <a:buNone/>
            </a:pPr>
            <a:r>
              <a:rPr lang="en-GB" sz="2000" dirty="0">
                <a:latin typeface="Roboto" panose="02000000000000000000" pitchFamily="2" charset="0"/>
              </a:rPr>
              <a:t>FOCUS ON THE FAMILY</a:t>
            </a:r>
            <a:endParaRPr lang="en-US" sz="2000" dirty="0"/>
          </a:p>
        </p:txBody>
      </p:sp>
      <p:pic>
        <p:nvPicPr>
          <p:cNvPr id="2050" name="Picture 2">
            <a:extLst>
              <a:ext uri="{FF2B5EF4-FFF2-40B4-BE49-F238E27FC236}">
                <a16:creationId xmlns:a16="http://schemas.microsoft.com/office/drawing/2014/main" id="{35682CF3-0871-42FF-9884-41D2442B538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0107" r="3" b="1051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30197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0" name="Rectangle 13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B7D70D-B8BF-4B0C-9BBE-FE257494BD14}"/>
              </a:ext>
            </a:extLst>
          </p:cNvPr>
          <p:cNvSpPr>
            <a:spLocks noGrp="1"/>
          </p:cNvSpPr>
          <p:nvPr>
            <p:ph type="title"/>
          </p:nvPr>
        </p:nvSpPr>
        <p:spPr>
          <a:xfrm>
            <a:off x="576072" y="238539"/>
            <a:ext cx="11018520" cy="1434415"/>
          </a:xfrm>
        </p:spPr>
        <p:txBody>
          <a:bodyPr vert="horz" lIns="91440" tIns="45720" rIns="91440" bIns="45720" rtlCol="0" anchor="b">
            <a:normAutofit/>
          </a:bodyPr>
          <a:lstStyle/>
          <a:p>
            <a:r>
              <a:rPr lang="en-US" sz="7200" dirty="0"/>
              <a:t>People are more than their sexuality</a:t>
            </a:r>
          </a:p>
        </p:txBody>
      </p:sp>
      <p:sp>
        <p:nvSpPr>
          <p:cNvPr id="142"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C4469"/>
          </a:solidFill>
          <a:ln w="38100" cap="rnd">
            <a:solidFill>
              <a:srgbClr val="CC446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5" name="Content Placeholder 2053">
            <a:extLst>
              <a:ext uri="{FF2B5EF4-FFF2-40B4-BE49-F238E27FC236}">
                <a16:creationId xmlns:a16="http://schemas.microsoft.com/office/drawing/2014/main" id="{219CCBF8-94E6-47AF-8D37-AC2E4A0F5297}"/>
              </a:ext>
            </a:extLst>
          </p:cNvPr>
          <p:cNvSpPr>
            <a:spLocks noGrp="1"/>
          </p:cNvSpPr>
          <p:nvPr>
            <p:ph idx="1"/>
          </p:nvPr>
        </p:nvSpPr>
        <p:spPr>
          <a:xfrm>
            <a:off x="572493" y="2071316"/>
            <a:ext cx="6713552" cy="4119172"/>
          </a:xfrm>
        </p:spPr>
        <p:txBody>
          <a:bodyPr anchor="t">
            <a:normAutofit fontScale="85000" lnSpcReduction="10000"/>
          </a:bodyPr>
          <a:lstStyle/>
          <a:p>
            <a:pPr marL="0" indent="0" algn="ctr">
              <a:buNone/>
            </a:pPr>
            <a:r>
              <a:rPr lang="en-GB" sz="2400" b="0" i="0" dirty="0">
                <a:solidFill>
                  <a:srgbClr val="3A3A3A"/>
                </a:solidFill>
                <a:effectLst/>
                <a:latin typeface="Roboto" panose="02000000000000000000" pitchFamily="2" charset="0"/>
              </a:rPr>
              <a:t>To identify people by their sexuality is to reduce people to their sexuality. Every individual is so much more. A person’s inherent and undeniable value is rooted in his membership in humanity, not his particularity, sexual or otherwise. To advocate for extending rights to someone based in particular and occasionally mutable desires, relationships, and </a:t>
            </a:r>
            <a:r>
              <a:rPr lang="en-GB" sz="2400" b="0" i="0" dirty="0" err="1">
                <a:solidFill>
                  <a:srgbClr val="3A3A3A"/>
                </a:solidFill>
                <a:effectLst/>
                <a:latin typeface="Roboto" panose="02000000000000000000" pitchFamily="2" charset="0"/>
              </a:rPr>
              <a:t>behaviors</a:t>
            </a:r>
            <a:r>
              <a:rPr lang="en-GB" sz="2400" b="0" i="0" dirty="0">
                <a:solidFill>
                  <a:srgbClr val="3A3A3A"/>
                </a:solidFill>
                <a:effectLst/>
                <a:latin typeface="Roboto" panose="02000000000000000000" pitchFamily="2" charset="0"/>
              </a:rPr>
              <a:t> — as important as they might be to the individual — is actually a violation of the principle of universal human rights.</a:t>
            </a:r>
            <a:endParaRPr lang="en-GB" sz="2400" b="0" i="0" dirty="0">
              <a:solidFill>
                <a:srgbClr val="3A3A3A"/>
              </a:solidFill>
              <a:effectLst/>
              <a:latin typeface="var(--e-global-typography-primary-font-family)"/>
            </a:endParaRPr>
          </a:p>
          <a:p>
            <a:pPr marL="0" indent="0">
              <a:lnSpc>
                <a:spcPct val="100000"/>
              </a:lnSpc>
              <a:buNone/>
            </a:pPr>
            <a:endParaRPr lang="en-GB" sz="2000" dirty="0">
              <a:latin typeface="Roboto" panose="02000000000000000000" pitchFamily="2" charset="0"/>
            </a:endParaRPr>
          </a:p>
          <a:p>
            <a:pPr marL="0" indent="0">
              <a:lnSpc>
                <a:spcPct val="100000"/>
              </a:lnSpc>
              <a:buNone/>
            </a:pPr>
            <a:endParaRPr lang="en-GB" sz="2000" dirty="0">
              <a:latin typeface="Roboto" panose="02000000000000000000" pitchFamily="2" charset="0"/>
            </a:endParaRPr>
          </a:p>
          <a:p>
            <a:pPr marL="0" indent="0">
              <a:lnSpc>
                <a:spcPct val="100000"/>
              </a:lnSpc>
              <a:buNone/>
            </a:pPr>
            <a:r>
              <a:rPr lang="en-GB" sz="2000" dirty="0">
                <a:latin typeface="Roboto" panose="02000000000000000000" pitchFamily="2" charset="0"/>
              </a:rPr>
              <a:t>FOCUS ON THE FAMILY</a:t>
            </a:r>
            <a:endParaRPr lang="en-US" sz="2000" dirty="0"/>
          </a:p>
        </p:txBody>
      </p:sp>
      <p:pic>
        <p:nvPicPr>
          <p:cNvPr id="2050" name="Picture 2">
            <a:extLst>
              <a:ext uri="{FF2B5EF4-FFF2-40B4-BE49-F238E27FC236}">
                <a16:creationId xmlns:a16="http://schemas.microsoft.com/office/drawing/2014/main" id="{35682CF3-0871-42FF-9884-41D2442B538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0107" r="3" b="1051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12117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0" name="Rectangle 13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B7D70D-B8BF-4B0C-9BBE-FE257494BD14}"/>
              </a:ext>
            </a:extLst>
          </p:cNvPr>
          <p:cNvSpPr>
            <a:spLocks noGrp="1"/>
          </p:cNvSpPr>
          <p:nvPr>
            <p:ph type="title"/>
          </p:nvPr>
        </p:nvSpPr>
        <p:spPr>
          <a:xfrm>
            <a:off x="576072" y="238539"/>
            <a:ext cx="11018520" cy="1434415"/>
          </a:xfrm>
        </p:spPr>
        <p:txBody>
          <a:bodyPr vert="horz" lIns="91440" tIns="45720" rIns="91440" bIns="45720" rtlCol="0" anchor="b">
            <a:normAutofit/>
          </a:bodyPr>
          <a:lstStyle/>
          <a:p>
            <a:r>
              <a:rPr lang="en-US" sz="7200" dirty="0"/>
              <a:t>We cannot rewrite the bible</a:t>
            </a:r>
          </a:p>
        </p:txBody>
      </p:sp>
      <p:sp>
        <p:nvSpPr>
          <p:cNvPr id="142"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CC4469"/>
          </a:solidFill>
          <a:ln w="38100" cap="rnd">
            <a:solidFill>
              <a:srgbClr val="CC446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5" name="Content Placeholder 2053">
            <a:extLst>
              <a:ext uri="{FF2B5EF4-FFF2-40B4-BE49-F238E27FC236}">
                <a16:creationId xmlns:a16="http://schemas.microsoft.com/office/drawing/2014/main" id="{219CCBF8-94E6-47AF-8D37-AC2E4A0F5297}"/>
              </a:ext>
            </a:extLst>
          </p:cNvPr>
          <p:cNvSpPr>
            <a:spLocks noGrp="1"/>
          </p:cNvSpPr>
          <p:nvPr>
            <p:ph idx="1"/>
          </p:nvPr>
        </p:nvSpPr>
        <p:spPr>
          <a:xfrm>
            <a:off x="572493" y="2071316"/>
            <a:ext cx="6713552" cy="4119172"/>
          </a:xfrm>
        </p:spPr>
        <p:txBody>
          <a:bodyPr anchor="t">
            <a:normAutofit fontScale="92500"/>
          </a:bodyPr>
          <a:lstStyle/>
          <a:p>
            <a:pPr marL="0" indent="0" algn="ctr">
              <a:buNone/>
            </a:pPr>
            <a:r>
              <a:rPr lang="en-GB" sz="2400" b="0" i="0" dirty="0">
                <a:solidFill>
                  <a:srgbClr val="3A3A3A"/>
                </a:solidFill>
                <a:effectLst/>
                <a:latin typeface="Roboto" panose="02000000000000000000" pitchFamily="2" charset="0"/>
              </a:rPr>
              <a:t>One of the marks of a Christian is his or her desire to be obedient to Christ’s teaching. Certainly, most of us would like to rewrite the scriptures to make life easier. We would change where Christ says that lust is the same as doing the deed. Christianity is a demanding faith. The scriptures define and change us, not the other way around. A biblical sexual ethic does not, indeed cannot, change with the times</a:t>
            </a:r>
          </a:p>
          <a:p>
            <a:pPr marL="0" indent="0" algn="ctr">
              <a:buNone/>
            </a:pPr>
            <a:endParaRPr lang="en-GB" sz="2400" b="0" i="0" dirty="0">
              <a:solidFill>
                <a:srgbClr val="3A3A3A"/>
              </a:solidFill>
              <a:effectLst/>
              <a:latin typeface="var(--e-global-typography-primary-font-family)"/>
            </a:endParaRPr>
          </a:p>
          <a:p>
            <a:pPr marL="0" indent="0">
              <a:lnSpc>
                <a:spcPct val="100000"/>
              </a:lnSpc>
              <a:buNone/>
            </a:pPr>
            <a:r>
              <a:rPr lang="en-GB" sz="2000" dirty="0">
                <a:latin typeface="Roboto" panose="02000000000000000000" pitchFamily="2" charset="0"/>
              </a:rPr>
              <a:t>FOCUS ON THE FAMILY</a:t>
            </a:r>
            <a:endParaRPr lang="en-US" sz="2000" dirty="0"/>
          </a:p>
        </p:txBody>
      </p:sp>
      <p:pic>
        <p:nvPicPr>
          <p:cNvPr id="2050" name="Picture 2">
            <a:extLst>
              <a:ext uri="{FF2B5EF4-FFF2-40B4-BE49-F238E27FC236}">
                <a16:creationId xmlns:a16="http://schemas.microsoft.com/office/drawing/2014/main" id="{35682CF3-0871-42FF-9884-41D2442B538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0107" r="3" b="1051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9296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20906B-443B-4C2C-8A59-6BF129F9175E}"/>
              </a:ext>
            </a:extLst>
          </p:cNvPr>
          <p:cNvSpPr>
            <a:spLocks noGrp="1"/>
          </p:cNvSpPr>
          <p:nvPr>
            <p:ph type="title"/>
          </p:nvPr>
        </p:nvSpPr>
        <p:spPr>
          <a:xfrm>
            <a:off x="5297762" y="329184"/>
            <a:ext cx="6251110" cy="1783080"/>
          </a:xfrm>
        </p:spPr>
        <p:txBody>
          <a:bodyPr anchor="b">
            <a:normAutofit/>
          </a:bodyPr>
          <a:lstStyle/>
          <a:p>
            <a:r>
              <a:rPr lang="en-GB" sz="7200"/>
              <a:t>Christian and Gay?</a:t>
            </a:r>
          </a:p>
        </p:txBody>
      </p:sp>
      <p:sp>
        <p:nvSpPr>
          <p:cNvPr id="7"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239572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CC4469"/>
          </a:solidFill>
          <a:ln w="38100" cap="rnd">
            <a:solidFill>
              <a:srgbClr val="CC446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BBDB0649-FFE0-43E0-8CD2-E02FA0B1E833}"/>
              </a:ext>
            </a:extLst>
          </p:cNvPr>
          <p:cNvSpPr>
            <a:spLocks noGrp="1"/>
          </p:cNvSpPr>
          <p:nvPr>
            <p:ph idx="1"/>
          </p:nvPr>
        </p:nvSpPr>
        <p:spPr>
          <a:xfrm>
            <a:off x="5297762" y="2706624"/>
            <a:ext cx="6251110" cy="3483864"/>
          </a:xfrm>
        </p:spPr>
        <p:txBody>
          <a:bodyPr>
            <a:normAutofit/>
          </a:bodyPr>
          <a:lstStyle/>
          <a:p>
            <a:pPr marL="0" indent="0">
              <a:buNone/>
            </a:pPr>
            <a:r>
              <a:rPr lang="en-GB" sz="2600" dirty="0">
                <a:latin typeface="Calibri" panose="020F0502020204030204" pitchFamily="34" charset="0"/>
                <a:cs typeface="Calibri" panose="020F0502020204030204" pitchFamily="34" charset="0"/>
              </a:rPr>
              <a:t>I have been on a journey like many others to understand better from a biblical worldview how best to relate with others that I may deem different.</a:t>
            </a:r>
          </a:p>
          <a:p>
            <a:pPr marL="0" indent="0">
              <a:buNone/>
            </a:pPr>
            <a:r>
              <a:rPr lang="en-GB" sz="2600" dirty="0">
                <a:latin typeface="Calibri" panose="020F0502020204030204" pitchFamily="34" charset="0"/>
                <a:cs typeface="Calibri" panose="020F0502020204030204" pitchFamily="34" charset="0"/>
              </a:rPr>
              <a:t>The Lord has been gracious and helpful to enable me have more of His heart on the matter which has divided the church.</a:t>
            </a:r>
          </a:p>
        </p:txBody>
      </p:sp>
      <p:pic>
        <p:nvPicPr>
          <p:cNvPr id="4" name="Picture 3">
            <a:extLst>
              <a:ext uri="{FF2B5EF4-FFF2-40B4-BE49-F238E27FC236}">
                <a16:creationId xmlns:a16="http://schemas.microsoft.com/office/drawing/2014/main" id="{53E2BD6A-1585-4AB6-920E-58A4CF6BF02B}"/>
              </a:ext>
            </a:extLst>
          </p:cNvPr>
          <p:cNvPicPr>
            <a:picLocks noChangeAspect="1"/>
          </p:cNvPicPr>
          <p:nvPr/>
        </p:nvPicPr>
        <p:blipFill rotWithShape="1">
          <a:blip r:embed="rId2"/>
          <a:srcRect l="1765" r="60715"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Tree>
    <p:extLst>
      <p:ext uri="{BB962C8B-B14F-4D97-AF65-F5344CB8AC3E}">
        <p14:creationId xmlns:p14="http://schemas.microsoft.com/office/powerpoint/2010/main" val="1860275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20906B-443B-4C2C-8A59-6BF129F9175E}"/>
              </a:ext>
            </a:extLst>
          </p:cNvPr>
          <p:cNvSpPr>
            <a:spLocks noGrp="1"/>
          </p:cNvSpPr>
          <p:nvPr>
            <p:ph type="title"/>
          </p:nvPr>
        </p:nvSpPr>
        <p:spPr>
          <a:xfrm>
            <a:off x="5297762" y="329184"/>
            <a:ext cx="6251110" cy="1783080"/>
          </a:xfrm>
        </p:spPr>
        <p:txBody>
          <a:bodyPr anchor="b">
            <a:normAutofit/>
          </a:bodyPr>
          <a:lstStyle/>
          <a:p>
            <a:r>
              <a:rPr lang="en-GB" sz="7200"/>
              <a:t>Christian and Gay?</a:t>
            </a:r>
          </a:p>
        </p:txBody>
      </p:sp>
      <p:sp>
        <p:nvSpPr>
          <p:cNvPr id="7"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239572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CC4469"/>
          </a:solidFill>
          <a:ln w="38100" cap="rnd">
            <a:solidFill>
              <a:srgbClr val="CC446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BBDB0649-FFE0-43E0-8CD2-E02FA0B1E833}"/>
              </a:ext>
            </a:extLst>
          </p:cNvPr>
          <p:cNvSpPr>
            <a:spLocks noGrp="1"/>
          </p:cNvSpPr>
          <p:nvPr>
            <p:ph idx="1"/>
          </p:nvPr>
        </p:nvSpPr>
        <p:spPr>
          <a:xfrm>
            <a:off x="5297762" y="2706624"/>
            <a:ext cx="6251110" cy="3483864"/>
          </a:xfrm>
        </p:spPr>
        <p:txBody>
          <a:bodyPr>
            <a:normAutofit/>
          </a:bodyPr>
          <a:lstStyle/>
          <a:p>
            <a:pPr marL="0" indent="0">
              <a:buNone/>
            </a:pPr>
            <a:r>
              <a:rPr lang="en-GB" sz="2600" dirty="0">
                <a:latin typeface="Calibri" panose="020F0502020204030204" pitchFamily="34" charset="0"/>
                <a:cs typeface="Calibri" panose="020F0502020204030204" pitchFamily="34" charset="0"/>
              </a:rPr>
              <a:t>A more humble attitude and approach to our own sinfulness would go a long way to alleviate the discrimination, alienation and wrongful classification many feel at this moment.</a:t>
            </a:r>
          </a:p>
          <a:p>
            <a:pPr marL="0" indent="0">
              <a:buNone/>
            </a:pPr>
            <a:r>
              <a:rPr lang="en-GB" sz="2600" dirty="0">
                <a:latin typeface="Calibri" panose="020F0502020204030204" pitchFamily="34" charset="0"/>
                <a:cs typeface="Calibri" panose="020F0502020204030204" pitchFamily="34" charset="0"/>
              </a:rPr>
              <a:t>The Church is a Hospital not a Club….</a:t>
            </a:r>
          </a:p>
        </p:txBody>
      </p:sp>
      <p:pic>
        <p:nvPicPr>
          <p:cNvPr id="4" name="Picture 3">
            <a:extLst>
              <a:ext uri="{FF2B5EF4-FFF2-40B4-BE49-F238E27FC236}">
                <a16:creationId xmlns:a16="http://schemas.microsoft.com/office/drawing/2014/main" id="{53E2BD6A-1585-4AB6-920E-58A4CF6BF02B}"/>
              </a:ext>
            </a:extLst>
          </p:cNvPr>
          <p:cNvPicPr>
            <a:picLocks noChangeAspect="1"/>
          </p:cNvPicPr>
          <p:nvPr/>
        </p:nvPicPr>
        <p:blipFill rotWithShape="1">
          <a:blip r:embed="rId2"/>
          <a:srcRect l="1765" r="60715"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Tree>
    <p:extLst>
      <p:ext uri="{BB962C8B-B14F-4D97-AF65-F5344CB8AC3E}">
        <p14:creationId xmlns:p14="http://schemas.microsoft.com/office/powerpoint/2010/main" val="3209973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20906B-443B-4C2C-8A59-6BF129F9175E}"/>
              </a:ext>
            </a:extLst>
          </p:cNvPr>
          <p:cNvSpPr>
            <a:spLocks noGrp="1"/>
          </p:cNvSpPr>
          <p:nvPr>
            <p:ph type="title"/>
          </p:nvPr>
        </p:nvSpPr>
        <p:spPr>
          <a:xfrm>
            <a:off x="5297762" y="329184"/>
            <a:ext cx="6251110" cy="1783080"/>
          </a:xfrm>
        </p:spPr>
        <p:txBody>
          <a:bodyPr anchor="b">
            <a:normAutofit/>
          </a:bodyPr>
          <a:lstStyle/>
          <a:p>
            <a:r>
              <a:rPr lang="en-GB" sz="7200"/>
              <a:t>Christian and Gay?</a:t>
            </a:r>
          </a:p>
        </p:txBody>
      </p:sp>
      <p:sp>
        <p:nvSpPr>
          <p:cNvPr id="7"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239572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CC4469"/>
          </a:solidFill>
          <a:ln w="38100" cap="rnd">
            <a:solidFill>
              <a:srgbClr val="CC446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BBDB0649-FFE0-43E0-8CD2-E02FA0B1E833}"/>
              </a:ext>
            </a:extLst>
          </p:cNvPr>
          <p:cNvSpPr>
            <a:spLocks noGrp="1"/>
          </p:cNvSpPr>
          <p:nvPr>
            <p:ph idx="1"/>
          </p:nvPr>
        </p:nvSpPr>
        <p:spPr>
          <a:xfrm>
            <a:off x="5297762" y="2706624"/>
            <a:ext cx="6251110" cy="3483864"/>
          </a:xfrm>
        </p:spPr>
        <p:txBody>
          <a:bodyPr>
            <a:normAutofit/>
          </a:bodyPr>
          <a:lstStyle/>
          <a:p>
            <a:pPr marL="0" indent="0">
              <a:buNone/>
            </a:pPr>
            <a:r>
              <a:rPr lang="en-GB" sz="2600" dirty="0">
                <a:latin typeface="Calibri" panose="020F0502020204030204" pitchFamily="34" charset="0"/>
                <a:cs typeface="Calibri" panose="020F0502020204030204" pitchFamily="34" charset="0"/>
              </a:rPr>
              <a:t>We are ALL sinners saved by the outrageous Grace of God.</a:t>
            </a:r>
          </a:p>
          <a:p>
            <a:pPr marL="0" indent="0">
              <a:buNone/>
            </a:pPr>
            <a:r>
              <a:rPr lang="en-GB" sz="2600" dirty="0">
                <a:latin typeface="Calibri" panose="020F0502020204030204" pitchFamily="34" charset="0"/>
                <a:cs typeface="Calibri" panose="020F0502020204030204" pitchFamily="34" charset="0"/>
              </a:rPr>
              <a:t>Some sections in the Church may disagree with this statement, but what would they say about Paul’s statement below:</a:t>
            </a:r>
          </a:p>
        </p:txBody>
      </p:sp>
      <p:pic>
        <p:nvPicPr>
          <p:cNvPr id="4" name="Picture 3">
            <a:extLst>
              <a:ext uri="{FF2B5EF4-FFF2-40B4-BE49-F238E27FC236}">
                <a16:creationId xmlns:a16="http://schemas.microsoft.com/office/drawing/2014/main" id="{53E2BD6A-1585-4AB6-920E-58A4CF6BF02B}"/>
              </a:ext>
            </a:extLst>
          </p:cNvPr>
          <p:cNvPicPr>
            <a:picLocks noChangeAspect="1"/>
          </p:cNvPicPr>
          <p:nvPr/>
        </p:nvPicPr>
        <p:blipFill rotWithShape="1">
          <a:blip r:embed="rId2"/>
          <a:srcRect l="1765" r="60715"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Tree>
    <p:extLst>
      <p:ext uri="{BB962C8B-B14F-4D97-AF65-F5344CB8AC3E}">
        <p14:creationId xmlns:p14="http://schemas.microsoft.com/office/powerpoint/2010/main" val="973839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20906B-443B-4C2C-8A59-6BF129F9175E}"/>
              </a:ext>
            </a:extLst>
          </p:cNvPr>
          <p:cNvSpPr>
            <a:spLocks noGrp="1"/>
          </p:cNvSpPr>
          <p:nvPr>
            <p:ph type="title"/>
          </p:nvPr>
        </p:nvSpPr>
        <p:spPr>
          <a:xfrm>
            <a:off x="5297762" y="329184"/>
            <a:ext cx="6251110" cy="1783080"/>
          </a:xfrm>
        </p:spPr>
        <p:txBody>
          <a:bodyPr anchor="b">
            <a:normAutofit/>
          </a:bodyPr>
          <a:lstStyle/>
          <a:p>
            <a:r>
              <a:rPr lang="en-GB" sz="7200"/>
              <a:t>Christian and Gay?</a:t>
            </a:r>
          </a:p>
        </p:txBody>
      </p:sp>
      <p:sp>
        <p:nvSpPr>
          <p:cNvPr id="7"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239572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CC4469"/>
          </a:solidFill>
          <a:ln w="38100" cap="rnd">
            <a:solidFill>
              <a:srgbClr val="CC446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BBDB0649-FFE0-43E0-8CD2-E02FA0B1E833}"/>
              </a:ext>
            </a:extLst>
          </p:cNvPr>
          <p:cNvSpPr>
            <a:spLocks noGrp="1"/>
          </p:cNvSpPr>
          <p:nvPr>
            <p:ph idx="1"/>
          </p:nvPr>
        </p:nvSpPr>
        <p:spPr>
          <a:xfrm>
            <a:off x="5297762" y="2706624"/>
            <a:ext cx="6251110" cy="3483864"/>
          </a:xfrm>
        </p:spPr>
        <p:txBody>
          <a:bodyPr>
            <a:normAutofit/>
          </a:bodyPr>
          <a:lstStyle/>
          <a:p>
            <a:pPr marL="0" indent="0" algn="ctr">
              <a:buNone/>
            </a:pPr>
            <a:r>
              <a:rPr lang="en-GB" b="1" i="0" baseline="30000" dirty="0">
                <a:solidFill>
                  <a:srgbClr val="000000"/>
                </a:solidFill>
                <a:effectLst/>
                <a:latin typeface="system-ui"/>
              </a:rPr>
              <a:t>15 </a:t>
            </a:r>
            <a:r>
              <a:rPr lang="en-GB" b="0" i="0" dirty="0">
                <a:solidFill>
                  <a:srgbClr val="000000"/>
                </a:solidFill>
                <a:effectLst/>
                <a:latin typeface="system-ui"/>
              </a:rPr>
              <a:t>This </a:t>
            </a:r>
            <a:r>
              <a:rPr lang="en-GB" b="0" i="1" dirty="0">
                <a:solidFill>
                  <a:srgbClr val="000000"/>
                </a:solidFill>
                <a:effectLst/>
                <a:latin typeface="system-ui"/>
              </a:rPr>
              <a:t>is</a:t>
            </a:r>
            <a:r>
              <a:rPr lang="en-GB" b="0" i="0" dirty="0">
                <a:solidFill>
                  <a:srgbClr val="000000"/>
                </a:solidFill>
                <a:effectLst/>
                <a:latin typeface="system-ui"/>
              </a:rPr>
              <a:t> a faithful saying and worthy of all acceptance, that Christ Jesus came into the world to save sinners, of whom </a:t>
            </a:r>
            <a:r>
              <a:rPr lang="en-GB" b="0" i="0" dirty="0">
                <a:solidFill>
                  <a:srgbClr val="000000"/>
                </a:solidFill>
                <a:effectLst/>
                <a:highlight>
                  <a:srgbClr val="FFFF00"/>
                </a:highlight>
                <a:latin typeface="system-ui"/>
              </a:rPr>
              <a:t>I am </a:t>
            </a:r>
            <a:r>
              <a:rPr lang="en-GB" b="0" i="0" dirty="0">
                <a:solidFill>
                  <a:srgbClr val="000000"/>
                </a:solidFill>
                <a:effectLst/>
                <a:latin typeface="system-ui"/>
              </a:rPr>
              <a:t>chief.</a:t>
            </a:r>
          </a:p>
          <a:p>
            <a:pPr marL="0" indent="0" algn="ctr">
              <a:buNone/>
            </a:pPr>
            <a:r>
              <a:rPr lang="en-GB" dirty="0">
                <a:solidFill>
                  <a:srgbClr val="000000"/>
                </a:solidFill>
                <a:latin typeface="system-ui"/>
                <a:cs typeface="Calibri" panose="020F0502020204030204" pitchFamily="34" charset="0"/>
              </a:rPr>
              <a:t>1 Timothy 1:15</a:t>
            </a:r>
            <a:endParaRPr lang="en-GB" dirty="0">
              <a:latin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53E2BD6A-1585-4AB6-920E-58A4CF6BF02B}"/>
              </a:ext>
            </a:extLst>
          </p:cNvPr>
          <p:cNvPicPr>
            <a:picLocks noChangeAspect="1"/>
          </p:cNvPicPr>
          <p:nvPr/>
        </p:nvPicPr>
        <p:blipFill rotWithShape="1">
          <a:blip r:embed="rId2"/>
          <a:srcRect l="1765" r="60715"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Tree>
    <p:extLst>
      <p:ext uri="{BB962C8B-B14F-4D97-AF65-F5344CB8AC3E}">
        <p14:creationId xmlns:p14="http://schemas.microsoft.com/office/powerpoint/2010/main" val="513512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20906B-443B-4C2C-8A59-6BF129F9175E}"/>
              </a:ext>
            </a:extLst>
          </p:cNvPr>
          <p:cNvSpPr>
            <a:spLocks noGrp="1"/>
          </p:cNvSpPr>
          <p:nvPr>
            <p:ph type="title"/>
          </p:nvPr>
        </p:nvSpPr>
        <p:spPr>
          <a:xfrm>
            <a:off x="5297762" y="329184"/>
            <a:ext cx="6251110" cy="1783080"/>
          </a:xfrm>
        </p:spPr>
        <p:txBody>
          <a:bodyPr anchor="b">
            <a:normAutofit/>
          </a:bodyPr>
          <a:lstStyle/>
          <a:p>
            <a:r>
              <a:rPr lang="en-GB" sz="7200"/>
              <a:t>Christian and Gay?</a:t>
            </a:r>
          </a:p>
        </p:txBody>
      </p:sp>
      <p:sp>
        <p:nvSpPr>
          <p:cNvPr id="7"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239572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CC4469"/>
          </a:solidFill>
          <a:ln w="38100" cap="rnd">
            <a:solidFill>
              <a:srgbClr val="CC446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BBDB0649-FFE0-43E0-8CD2-E02FA0B1E833}"/>
              </a:ext>
            </a:extLst>
          </p:cNvPr>
          <p:cNvSpPr>
            <a:spLocks noGrp="1"/>
          </p:cNvSpPr>
          <p:nvPr>
            <p:ph idx="1"/>
          </p:nvPr>
        </p:nvSpPr>
        <p:spPr>
          <a:xfrm>
            <a:off x="5297762" y="2706624"/>
            <a:ext cx="6251110" cy="3483864"/>
          </a:xfrm>
        </p:spPr>
        <p:txBody>
          <a:bodyPr>
            <a:normAutofit/>
          </a:bodyPr>
          <a:lstStyle/>
          <a:p>
            <a:pPr marL="0" indent="0" algn="ctr">
              <a:buNone/>
            </a:pPr>
            <a:r>
              <a:rPr lang="en-GB" sz="1600" b="1" i="0" baseline="30000" dirty="0">
                <a:solidFill>
                  <a:srgbClr val="000000"/>
                </a:solidFill>
                <a:effectLst/>
                <a:latin typeface="system-ui"/>
              </a:rPr>
              <a:t>8</a:t>
            </a:r>
            <a:r>
              <a:rPr lang="en-GB" sz="2400" b="1" i="0" baseline="30000" dirty="0">
                <a:solidFill>
                  <a:srgbClr val="000000"/>
                </a:solidFill>
                <a:effectLst/>
                <a:latin typeface="system-ui"/>
              </a:rPr>
              <a:t> </a:t>
            </a:r>
            <a:r>
              <a:rPr lang="en-GB" sz="2400" b="0" i="0" dirty="0">
                <a:solidFill>
                  <a:srgbClr val="000000"/>
                </a:solidFill>
                <a:effectLst/>
                <a:latin typeface="system-ui"/>
              </a:rPr>
              <a:t>If we say that we have no sin, we deceive ourselves, and the truth is not in us. </a:t>
            </a:r>
            <a:r>
              <a:rPr lang="en-GB" sz="2400" b="1" i="0" baseline="30000" dirty="0">
                <a:solidFill>
                  <a:srgbClr val="000000"/>
                </a:solidFill>
                <a:effectLst/>
                <a:latin typeface="system-ui"/>
              </a:rPr>
              <a:t>9 </a:t>
            </a:r>
            <a:r>
              <a:rPr lang="en-GB" sz="2400" b="0" i="0" dirty="0">
                <a:solidFill>
                  <a:srgbClr val="000000"/>
                </a:solidFill>
                <a:effectLst/>
                <a:latin typeface="system-ui"/>
              </a:rPr>
              <a:t>If we confess our sins, He is faithful and just to forgive us </a:t>
            </a:r>
            <a:r>
              <a:rPr lang="en-GB" sz="2400" b="0" i="1" dirty="0">
                <a:solidFill>
                  <a:srgbClr val="000000"/>
                </a:solidFill>
                <a:effectLst/>
                <a:latin typeface="system-ui"/>
              </a:rPr>
              <a:t>our</a:t>
            </a:r>
            <a:r>
              <a:rPr lang="en-GB" sz="2400" b="0" i="0" dirty="0">
                <a:solidFill>
                  <a:srgbClr val="000000"/>
                </a:solidFill>
                <a:effectLst/>
                <a:latin typeface="system-ui"/>
              </a:rPr>
              <a:t> sins and to cleanse us from all unrighteousness. </a:t>
            </a:r>
            <a:r>
              <a:rPr lang="en-GB" sz="2400" b="1" i="0" baseline="30000" dirty="0">
                <a:solidFill>
                  <a:srgbClr val="000000"/>
                </a:solidFill>
                <a:effectLst/>
                <a:latin typeface="system-ui"/>
              </a:rPr>
              <a:t>10 </a:t>
            </a:r>
            <a:r>
              <a:rPr lang="en-GB" sz="2400" b="0" i="0" dirty="0">
                <a:solidFill>
                  <a:srgbClr val="000000"/>
                </a:solidFill>
                <a:effectLst/>
                <a:latin typeface="system-ui"/>
              </a:rPr>
              <a:t>If we say that we have not sinned, we make Him a liar, and His word is not in us.</a:t>
            </a:r>
          </a:p>
          <a:p>
            <a:pPr marL="0" indent="0" algn="ctr">
              <a:buNone/>
            </a:pPr>
            <a:r>
              <a:rPr lang="en-GB" sz="2400" dirty="0">
                <a:solidFill>
                  <a:srgbClr val="000000"/>
                </a:solidFill>
                <a:latin typeface="system-ui"/>
                <a:cs typeface="Calibri" panose="020F0502020204030204" pitchFamily="34" charset="0"/>
              </a:rPr>
              <a:t>1 John 1:8-10</a:t>
            </a:r>
            <a:endParaRPr lang="en-GB" sz="2400" dirty="0">
              <a:latin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53E2BD6A-1585-4AB6-920E-58A4CF6BF02B}"/>
              </a:ext>
            </a:extLst>
          </p:cNvPr>
          <p:cNvPicPr>
            <a:picLocks noChangeAspect="1"/>
          </p:cNvPicPr>
          <p:nvPr/>
        </p:nvPicPr>
        <p:blipFill rotWithShape="1">
          <a:blip r:embed="rId2"/>
          <a:srcRect l="1765" r="60715"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Tree>
    <p:extLst>
      <p:ext uri="{BB962C8B-B14F-4D97-AF65-F5344CB8AC3E}">
        <p14:creationId xmlns:p14="http://schemas.microsoft.com/office/powerpoint/2010/main" val="3720702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20906B-443B-4C2C-8A59-6BF129F9175E}"/>
              </a:ext>
            </a:extLst>
          </p:cNvPr>
          <p:cNvSpPr>
            <a:spLocks noGrp="1"/>
          </p:cNvSpPr>
          <p:nvPr>
            <p:ph type="title"/>
          </p:nvPr>
        </p:nvSpPr>
        <p:spPr>
          <a:xfrm>
            <a:off x="5297762" y="329184"/>
            <a:ext cx="6251110" cy="1783080"/>
          </a:xfrm>
        </p:spPr>
        <p:txBody>
          <a:bodyPr anchor="b">
            <a:normAutofit/>
          </a:bodyPr>
          <a:lstStyle/>
          <a:p>
            <a:r>
              <a:rPr lang="en-GB" sz="7200"/>
              <a:t>Christian and Gay?</a:t>
            </a:r>
          </a:p>
        </p:txBody>
      </p:sp>
      <p:sp>
        <p:nvSpPr>
          <p:cNvPr id="7"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239572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CC4469"/>
          </a:solidFill>
          <a:ln w="38100" cap="rnd">
            <a:solidFill>
              <a:srgbClr val="CC446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BBDB0649-FFE0-43E0-8CD2-E02FA0B1E833}"/>
              </a:ext>
            </a:extLst>
          </p:cNvPr>
          <p:cNvSpPr>
            <a:spLocks noGrp="1"/>
          </p:cNvSpPr>
          <p:nvPr>
            <p:ph idx="1"/>
          </p:nvPr>
        </p:nvSpPr>
        <p:spPr>
          <a:xfrm>
            <a:off x="5297762" y="2706624"/>
            <a:ext cx="6251110" cy="3483864"/>
          </a:xfrm>
        </p:spPr>
        <p:txBody>
          <a:bodyPr>
            <a:normAutofit/>
          </a:bodyPr>
          <a:lstStyle/>
          <a:p>
            <a:pPr marL="0" indent="0" algn="ctr">
              <a:buNone/>
            </a:pPr>
            <a:endParaRPr lang="en-GB" b="0" i="0" dirty="0">
              <a:solidFill>
                <a:srgbClr val="000000"/>
              </a:solidFill>
              <a:effectLst/>
              <a:latin typeface="system-ui"/>
            </a:endParaRPr>
          </a:p>
          <a:p>
            <a:pPr marL="0" indent="0" algn="ctr">
              <a:buNone/>
            </a:pPr>
            <a:r>
              <a:rPr lang="en-GB" b="0" i="0" dirty="0">
                <a:solidFill>
                  <a:srgbClr val="000000"/>
                </a:solidFill>
                <a:effectLst/>
                <a:latin typeface="system-ui"/>
              </a:rPr>
              <a:t>…“He who is without [any] sin among you, let him be the first to throw a stone…</a:t>
            </a:r>
          </a:p>
          <a:p>
            <a:pPr marL="0" indent="0" algn="ctr">
              <a:buNone/>
            </a:pPr>
            <a:r>
              <a:rPr lang="en-GB" dirty="0">
                <a:solidFill>
                  <a:srgbClr val="000000"/>
                </a:solidFill>
                <a:latin typeface="system-ui"/>
                <a:cs typeface="Calibri" panose="020F0502020204030204" pitchFamily="34" charset="0"/>
              </a:rPr>
              <a:t>John 8:7</a:t>
            </a:r>
            <a:endParaRPr lang="en-GB" dirty="0">
              <a:latin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53E2BD6A-1585-4AB6-920E-58A4CF6BF02B}"/>
              </a:ext>
            </a:extLst>
          </p:cNvPr>
          <p:cNvPicPr>
            <a:picLocks noChangeAspect="1"/>
          </p:cNvPicPr>
          <p:nvPr/>
        </p:nvPicPr>
        <p:blipFill rotWithShape="1">
          <a:blip r:embed="rId2"/>
          <a:srcRect l="1765" r="60715"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Tree>
    <p:extLst>
      <p:ext uri="{BB962C8B-B14F-4D97-AF65-F5344CB8AC3E}">
        <p14:creationId xmlns:p14="http://schemas.microsoft.com/office/powerpoint/2010/main" val="296559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20906B-443B-4C2C-8A59-6BF129F9175E}"/>
              </a:ext>
            </a:extLst>
          </p:cNvPr>
          <p:cNvSpPr>
            <a:spLocks noGrp="1"/>
          </p:cNvSpPr>
          <p:nvPr>
            <p:ph type="title"/>
          </p:nvPr>
        </p:nvSpPr>
        <p:spPr>
          <a:xfrm>
            <a:off x="5297762" y="329184"/>
            <a:ext cx="6251110" cy="1783080"/>
          </a:xfrm>
        </p:spPr>
        <p:txBody>
          <a:bodyPr anchor="b">
            <a:normAutofit/>
          </a:bodyPr>
          <a:lstStyle/>
          <a:p>
            <a:r>
              <a:rPr lang="en-GB" sz="7200"/>
              <a:t>Christian and Gay?</a:t>
            </a:r>
          </a:p>
        </p:txBody>
      </p:sp>
      <p:sp>
        <p:nvSpPr>
          <p:cNvPr id="7"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239572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CC4469"/>
          </a:solidFill>
          <a:ln w="38100" cap="rnd">
            <a:solidFill>
              <a:srgbClr val="CC446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BBDB0649-FFE0-43E0-8CD2-E02FA0B1E833}"/>
              </a:ext>
            </a:extLst>
          </p:cNvPr>
          <p:cNvSpPr>
            <a:spLocks noGrp="1"/>
          </p:cNvSpPr>
          <p:nvPr>
            <p:ph idx="1"/>
          </p:nvPr>
        </p:nvSpPr>
        <p:spPr>
          <a:xfrm>
            <a:off x="5297762" y="2706624"/>
            <a:ext cx="6251110" cy="3483864"/>
          </a:xfrm>
        </p:spPr>
        <p:txBody>
          <a:bodyPr>
            <a:normAutofit/>
          </a:bodyPr>
          <a:lstStyle/>
          <a:p>
            <a:endParaRPr lang="en-GB" sz="2600" dirty="0">
              <a:latin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53E2BD6A-1585-4AB6-920E-58A4CF6BF02B}"/>
              </a:ext>
            </a:extLst>
          </p:cNvPr>
          <p:cNvPicPr>
            <a:picLocks noChangeAspect="1"/>
          </p:cNvPicPr>
          <p:nvPr/>
        </p:nvPicPr>
        <p:blipFill rotWithShape="1">
          <a:blip r:embed="rId2"/>
          <a:srcRect l="1765" r="60715"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Tree>
    <p:extLst>
      <p:ext uri="{BB962C8B-B14F-4D97-AF65-F5344CB8AC3E}">
        <p14:creationId xmlns:p14="http://schemas.microsoft.com/office/powerpoint/2010/main" val="4136301611"/>
      </p:ext>
    </p:extLst>
  </p:cSld>
  <p:clrMapOvr>
    <a:masterClrMapping/>
  </p:clrMapOvr>
</p:sld>
</file>

<file path=ppt/theme/theme1.xml><?xml version="1.0" encoding="utf-8"?>
<a:theme xmlns:a="http://schemas.openxmlformats.org/drawingml/2006/main" name="SketchyVTI">
  <a:themeElements>
    <a:clrScheme name="AnalogousFromRegularSeedRightStep">
      <a:dk1>
        <a:srgbClr val="000000"/>
      </a:dk1>
      <a:lt1>
        <a:srgbClr val="FFFFFF"/>
      </a:lt1>
      <a:dk2>
        <a:srgbClr val="243941"/>
      </a:dk2>
      <a:lt2>
        <a:srgbClr val="E2E8E6"/>
      </a:lt2>
      <a:accent1>
        <a:srgbClr val="CC4469"/>
      </a:accent1>
      <a:accent2>
        <a:srgbClr val="BA4532"/>
      </a:accent2>
      <a:accent3>
        <a:srgbClr val="CC9044"/>
      </a:accent3>
      <a:accent4>
        <a:srgbClr val="ABA82E"/>
      </a:accent4>
      <a:accent5>
        <a:srgbClr val="82B03A"/>
      </a:accent5>
      <a:accent6>
        <a:srgbClr val="4CBA32"/>
      </a:accent6>
      <a:hlink>
        <a:srgbClr val="319378"/>
      </a:hlink>
      <a:folHlink>
        <a:srgbClr val="7F7F7F"/>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156</TotalTime>
  <Words>1680</Words>
  <Application>Microsoft Office PowerPoint</Application>
  <PresentationFormat>Widescreen</PresentationFormat>
  <Paragraphs>88</Paragraphs>
  <Slides>26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Calibri</vt:lpstr>
      <vt:lpstr>Roboto</vt:lpstr>
      <vt:lpstr>system-ui</vt:lpstr>
      <vt:lpstr>The Hand Bold</vt:lpstr>
      <vt:lpstr>The Serif Hand Black</vt:lpstr>
      <vt:lpstr>var(--e-global-typography-primary-font-family)</vt:lpstr>
      <vt:lpstr>var(--e-global-typography-text-font-family)</vt:lpstr>
      <vt:lpstr>SketchyVTI</vt:lpstr>
      <vt:lpstr>Can I Be Gay and Christian?</vt:lpstr>
      <vt:lpstr>Christian and Gay?</vt:lpstr>
      <vt:lpstr>Christian and Gay?</vt:lpstr>
      <vt:lpstr>Christian and Gay?</vt:lpstr>
      <vt:lpstr>Christian and Gay?</vt:lpstr>
      <vt:lpstr>Christian and Gay?</vt:lpstr>
      <vt:lpstr>Christian and Gay?</vt:lpstr>
      <vt:lpstr>Christian and Gay?</vt:lpstr>
      <vt:lpstr>Christian and Gay?</vt:lpstr>
      <vt:lpstr>The Jesus attitude </vt:lpstr>
      <vt:lpstr>The Jesus attitude </vt:lpstr>
      <vt:lpstr>The Jesus attitude </vt:lpstr>
      <vt:lpstr>The Jesus attitude </vt:lpstr>
      <vt:lpstr>The Jesus attitude </vt:lpstr>
      <vt:lpstr>The Jesus attitude </vt:lpstr>
      <vt:lpstr>The Jesus attitude </vt:lpstr>
      <vt:lpstr>What is homosexuality?</vt:lpstr>
      <vt:lpstr>What is homosexuality?</vt:lpstr>
      <vt:lpstr>Jesus silent on homosexuality?</vt:lpstr>
      <vt:lpstr>ONE OPTION….</vt:lpstr>
      <vt:lpstr>PowerPoint Presentation</vt:lpstr>
      <vt:lpstr>SAME SEX ATTRACTION IS NOT A SIN</vt:lpstr>
      <vt:lpstr>SAME SEX ATTRACTION IS NOT A SIN</vt:lpstr>
      <vt:lpstr>Sexual intimacy is not a right</vt:lpstr>
      <vt:lpstr>People are more than their sexuality</vt:lpstr>
      <vt:lpstr>We cannot rewrite the bible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I Be Gay and Christian?</dc:title>
  <dc:creator>Senior Pastor</dc:creator>
  <cp:lastModifiedBy>Senior Pastor</cp:lastModifiedBy>
  <cp:revision>2</cp:revision>
  <dcterms:created xsi:type="dcterms:W3CDTF">2021-11-10T15:46:07Z</dcterms:created>
  <dcterms:modified xsi:type="dcterms:W3CDTF">2021-11-10T18:59:33Z</dcterms:modified>
</cp:coreProperties>
</file>