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E1B36E4-3D2F-4676-A2DA-6B7A67820E2C}">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5" d="100"/>
          <a:sy n="75" d="100"/>
        </p:scale>
        <p:origin x="77"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6945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1662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3060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57675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84480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2422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9371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57227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37629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890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8852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10/27/2021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408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10/27/2021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64791700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10/27/2021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66295111"/>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biblegateway.com/passage/?search=John+15&amp;version=AMP#fen-AMP-26705b"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9"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544047"/>
            <a:ext cx="12191982" cy="3321895"/>
          </a:xfrm>
          <a:prstGeom prst="rect">
            <a:avLst/>
          </a:prstGeom>
          <a:gradFill>
            <a:gsLst>
              <a:gs pos="100000">
                <a:srgbClr val="000000">
                  <a:alpha val="0"/>
                </a:srgbClr>
              </a:gs>
              <a:gs pos="0">
                <a:schemeClr val="tx1"/>
              </a:gs>
              <a:gs pos="0">
                <a:srgbClr val="000000">
                  <a:alpha val="4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1783308" y="2838734"/>
            <a:ext cx="8625385" cy="2729554"/>
          </a:xfrm>
        </p:spPr>
        <p:txBody>
          <a:bodyPr>
            <a:normAutofit/>
          </a:bodyPr>
          <a:lstStyle/>
          <a:p>
            <a:r>
              <a:rPr lang="en-GB" sz="4000">
                <a:solidFill>
                  <a:srgbClr val="FFFFFF"/>
                </a:solidFill>
              </a:rPr>
              <a:t>School Of Ministry</a:t>
            </a:r>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3141260" y="5786651"/>
            <a:ext cx="5909481" cy="811373"/>
          </a:xfrm>
        </p:spPr>
        <p:txBody>
          <a:bodyPr>
            <a:normAutofit/>
          </a:bodyPr>
          <a:lstStyle/>
          <a:p>
            <a:r>
              <a:rPr lang="en-GB" dirty="0">
                <a:solidFill>
                  <a:srgbClr val="FFFFFF"/>
                </a:solidFill>
              </a:rPr>
              <a:t>City Chapel</a:t>
            </a:r>
          </a:p>
        </p:txBody>
      </p:sp>
    </p:spTree>
    <p:extLst>
      <p:ext uri="{BB962C8B-B14F-4D97-AF65-F5344CB8AC3E}">
        <p14:creationId xmlns:p14="http://schemas.microsoft.com/office/powerpoint/2010/main" val="577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275"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6"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7"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8"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9"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0"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1"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2"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3"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4"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5"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6"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7"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8"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9"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0"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1"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2"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3"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4"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5"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6"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7"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8"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9"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0"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1"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2"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3"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4"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5"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6"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7"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4"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5"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6"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7"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8"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9"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0"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1"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2"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3"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4"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5"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6"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7"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8"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9"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0"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1"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t="14122"/>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933BD51B-53C3-4AA2-8BD3-AFDF9E98B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57941" y="-1157556"/>
            <a:ext cx="6858000" cy="9173882"/>
          </a:xfrm>
          <a:prstGeom prst="rect">
            <a:avLst/>
          </a:prstGeom>
          <a:gradFill>
            <a:gsLst>
              <a:gs pos="71000">
                <a:srgbClr val="000000">
                  <a:alpha val="0"/>
                </a:srgbClr>
              </a:gs>
              <a:gs pos="0">
                <a:schemeClr val="tx1"/>
              </a:gs>
              <a:gs pos="0">
                <a:srgbClr val="000000">
                  <a:alpha val="4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848696" y="1371600"/>
            <a:ext cx="7753235" cy="3948621"/>
          </a:xfrm>
        </p:spPr>
        <p:txBody>
          <a:bodyPr vert="horz" lIns="91440" tIns="45720" rIns="91440" bIns="45720" rtlCol="0" anchor="b">
            <a:normAutofit/>
          </a:bodyPr>
          <a:lstStyle/>
          <a:p>
            <a:r>
              <a:rPr lang="en-US" sz="5400" b="1" u="sng">
                <a:solidFill>
                  <a:srgbClr val="FFFFFF"/>
                </a:solidFill>
                <a:effectLst/>
              </a:rPr>
              <a:t> AIMS &amp; GOALS</a:t>
            </a:r>
            <a:br>
              <a:rPr lang="en-US" sz="5400">
                <a:solidFill>
                  <a:srgbClr val="FFFFFF"/>
                </a:solidFill>
                <a:effectLst/>
              </a:rPr>
            </a:br>
            <a:endParaRPr lang="en-US" sz="5400">
              <a:solidFill>
                <a:srgbClr val="FFFFFF"/>
              </a:solidFill>
            </a:endParaRPr>
          </a:p>
        </p:txBody>
      </p:sp>
      <p:grpSp>
        <p:nvGrpSpPr>
          <p:cNvPr id="72" name="Group 71">
            <a:extLst>
              <a:ext uri="{FF2B5EF4-FFF2-40B4-BE49-F238E27FC236}">
                <a16:creationId xmlns:a16="http://schemas.microsoft.com/office/drawing/2014/main" id="{C94FD3EC-1310-4AD0-9781-ECB252862C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rgbClr val="FFFFFF"/>
          </a:solidFill>
        </p:grpSpPr>
        <p:sp>
          <p:nvSpPr>
            <p:cNvPr id="332" name="Freeform 10">
              <a:extLst>
                <a:ext uri="{FF2B5EF4-FFF2-40B4-BE49-F238E27FC236}">
                  <a16:creationId xmlns:a16="http://schemas.microsoft.com/office/drawing/2014/main" id="{672A918A-85C5-4B31-8998-25857DAB5E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3" name="Freeform 15">
              <a:extLst>
                <a:ext uri="{FF2B5EF4-FFF2-40B4-BE49-F238E27FC236}">
                  <a16:creationId xmlns:a16="http://schemas.microsoft.com/office/drawing/2014/main" id="{E0815E64-1D86-4D7E-8CE3-57F2E67B7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4" name="Freeform 18">
              <a:extLst>
                <a:ext uri="{FF2B5EF4-FFF2-40B4-BE49-F238E27FC236}">
                  <a16:creationId xmlns:a16="http://schemas.microsoft.com/office/drawing/2014/main" id="{497B2EDF-E079-4AC9-8201-79F55E655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5" name="Freeform 22">
              <a:extLst>
                <a:ext uri="{FF2B5EF4-FFF2-40B4-BE49-F238E27FC236}">
                  <a16:creationId xmlns:a16="http://schemas.microsoft.com/office/drawing/2014/main" id="{23833C89-2511-479D-BC7D-43F4661DC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6" name="Freeform 8">
              <a:extLst>
                <a:ext uri="{FF2B5EF4-FFF2-40B4-BE49-F238E27FC236}">
                  <a16:creationId xmlns:a16="http://schemas.microsoft.com/office/drawing/2014/main" id="{134D3974-8C13-4CDE-B973-7120BB807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7" name="Freeform 19">
              <a:extLst>
                <a:ext uri="{FF2B5EF4-FFF2-40B4-BE49-F238E27FC236}">
                  <a16:creationId xmlns:a16="http://schemas.microsoft.com/office/drawing/2014/main" id="{5BF1FC02-08FF-4338-9BB7-15FA81B92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8" name="Freeform 20">
              <a:extLst>
                <a:ext uri="{FF2B5EF4-FFF2-40B4-BE49-F238E27FC236}">
                  <a16:creationId xmlns:a16="http://schemas.microsoft.com/office/drawing/2014/main" id="{F56F9F25-5C9C-4CA3-A914-FC497872EC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9" name="Freeform 23">
              <a:extLst>
                <a:ext uri="{FF2B5EF4-FFF2-40B4-BE49-F238E27FC236}">
                  <a16:creationId xmlns:a16="http://schemas.microsoft.com/office/drawing/2014/main" id="{E656ABC3-F068-4B85-8661-0EC5E9C89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0" name="Freeform 26">
              <a:extLst>
                <a:ext uri="{FF2B5EF4-FFF2-40B4-BE49-F238E27FC236}">
                  <a16:creationId xmlns:a16="http://schemas.microsoft.com/office/drawing/2014/main" id="{535711AB-6053-4A1F-B963-9A991231C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1" name="Freeform 27">
              <a:extLst>
                <a:ext uri="{FF2B5EF4-FFF2-40B4-BE49-F238E27FC236}">
                  <a16:creationId xmlns:a16="http://schemas.microsoft.com/office/drawing/2014/main" id="{99484A9E-C9E7-48E3-835C-CA00039A94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2" name="Freeform 28">
              <a:extLst>
                <a:ext uri="{FF2B5EF4-FFF2-40B4-BE49-F238E27FC236}">
                  <a16:creationId xmlns:a16="http://schemas.microsoft.com/office/drawing/2014/main" id="{30E00243-C6C1-4AFB-9954-AC9C0837AB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3" name="Freeform 30">
              <a:extLst>
                <a:ext uri="{FF2B5EF4-FFF2-40B4-BE49-F238E27FC236}">
                  <a16:creationId xmlns:a16="http://schemas.microsoft.com/office/drawing/2014/main" id="{47B00545-0508-41CF-9169-37CB97E08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4" name="Freeform 43">
              <a:extLst>
                <a:ext uri="{FF2B5EF4-FFF2-40B4-BE49-F238E27FC236}">
                  <a16:creationId xmlns:a16="http://schemas.microsoft.com/office/drawing/2014/main" id="{884EDA62-CEFA-447C-A731-3A1FC949F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5" name="Freeform 51">
              <a:extLst>
                <a:ext uri="{FF2B5EF4-FFF2-40B4-BE49-F238E27FC236}">
                  <a16:creationId xmlns:a16="http://schemas.microsoft.com/office/drawing/2014/main" id="{3C095E3E-AA61-45A1-B7D8-48F0E675A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6" name="Freeform 52">
              <a:extLst>
                <a:ext uri="{FF2B5EF4-FFF2-40B4-BE49-F238E27FC236}">
                  <a16:creationId xmlns:a16="http://schemas.microsoft.com/office/drawing/2014/main" id="{E942C193-F3C5-4954-AD2C-EC2CD1AE72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7" name="Freeform 53">
              <a:extLst>
                <a:ext uri="{FF2B5EF4-FFF2-40B4-BE49-F238E27FC236}">
                  <a16:creationId xmlns:a16="http://schemas.microsoft.com/office/drawing/2014/main" id="{BDABF981-DD5E-4501-8BDA-03AA48E36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8" name="Freeform 54">
              <a:extLst>
                <a:ext uri="{FF2B5EF4-FFF2-40B4-BE49-F238E27FC236}">
                  <a16:creationId xmlns:a16="http://schemas.microsoft.com/office/drawing/2014/main" id="{F9D003FB-F58B-4C20-87E7-6FB1422CC2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9" name="Freeform 55">
              <a:extLst>
                <a:ext uri="{FF2B5EF4-FFF2-40B4-BE49-F238E27FC236}">
                  <a16:creationId xmlns:a16="http://schemas.microsoft.com/office/drawing/2014/main" id="{D41B2545-F038-4CE0-B931-285F086D97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0" name="Freeform 56">
              <a:extLst>
                <a:ext uri="{FF2B5EF4-FFF2-40B4-BE49-F238E27FC236}">
                  <a16:creationId xmlns:a16="http://schemas.microsoft.com/office/drawing/2014/main" id="{9B64122A-3C88-4240-8766-D84EF1F12B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1" name="Freeform 57">
              <a:extLst>
                <a:ext uri="{FF2B5EF4-FFF2-40B4-BE49-F238E27FC236}">
                  <a16:creationId xmlns:a16="http://schemas.microsoft.com/office/drawing/2014/main" id="{CE208694-203A-403C-AE2F-D2E2894050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2" name="Freeform 59">
              <a:extLst>
                <a:ext uri="{FF2B5EF4-FFF2-40B4-BE49-F238E27FC236}">
                  <a16:creationId xmlns:a16="http://schemas.microsoft.com/office/drawing/2014/main" id="{212458A7-EAC6-4F24-80BD-77B41054B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3" name="Freeform 60">
              <a:extLst>
                <a:ext uri="{FF2B5EF4-FFF2-40B4-BE49-F238E27FC236}">
                  <a16:creationId xmlns:a16="http://schemas.microsoft.com/office/drawing/2014/main" id="{229A706A-FB43-4854-B0B0-7F0994577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4" name="Freeform 61">
              <a:extLst>
                <a:ext uri="{FF2B5EF4-FFF2-40B4-BE49-F238E27FC236}">
                  <a16:creationId xmlns:a16="http://schemas.microsoft.com/office/drawing/2014/main" id="{476F59BD-B421-4186-BBD7-39A00744FB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5" name="Freeform 5">
              <a:extLst>
                <a:ext uri="{FF2B5EF4-FFF2-40B4-BE49-F238E27FC236}">
                  <a16:creationId xmlns:a16="http://schemas.microsoft.com/office/drawing/2014/main" id="{D27B3750-2ECF-4CC9-B08C-9E5F550635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6" name="Freeform 6">
              <a:extLst>
                <a:ext uri="{FF2B5EF4-FFF2-40B4-BE49-F238E27FC236}">
                  <a16:creationId xmlns:a16="http://schemas.microsoft.com/office/drawing/2014/main" id="{096E7AD1-BF5B-4298-9E32-A47CB010FA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7" name="Freeform 7">
              <a:extLst>
                <a:ext uri="{FF2B5EF4-FFF2-40B4-BE49-F238E27FC236}">
                  <a16:creationId xmlns:a16="http://schemas.microsoft.com/office/drawing/2014/main" id="{5C2E7B82-DC9D-43AD-BA1E-3759FE4AA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8" name="Freeform 8">
              <a:extLst>
                <a:ext uri="{FF2B5EF4-FFF2-40B4-BE49-F238E27FC236}">
                  <a16:creationId xmlns:a16="http://schemas.microsoft.com/office/drawing/2014/main" id="{BCDC8C86-4A99-41A4-9DC0-08145CE035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9" name="Freeform 9">
              <a:extLst>
                <a:ext uri="{FF2B5EF4-FFF2-40B4-BE49-F238E27FC236}">
                  <a16:creationId xmlns:a16="http://schemas.microsoft.com/office/drawing/2014/main" id="{C8785DE7-3737-4E27-BE2F-0DBFD301D1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0" name="Freeform 11">
              <a:extLst>
                <a:ext uri="{FF2B5EF4-FFF2-40B4-BE49-F238E27FC236}">
                  <a16:creationId xmlns:a16="http://schemas.microsoft.com/office/drawing/2014/main" id="{C28B40AF-5DD3-4A7F-91AB-F49D46E2EA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1" name="Freeform 12">
              <a:extLst>
                <a:ext uri="{FF2B5EF4-FFF2-40B4-BE49-F238E27FC236}">
                  <a16:creationId xmlns:a16="http://schemas.microsoft.com/office/drawing/2014/main" id="{7411F1BC-34F9-470E-87B5-B3986C27F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2" name="Freeform 13">
              <a:extLst>
                <a:ext uri="{FF2B5EF4-FFF2-40B4-BE49-F238E27FC236}">
                  <a16:creationId xmlns:a16="http://schemas.microsoft.com/office/drawing/2014/main" id="{6AC0F0C8-6D0F-4644-9C89-D6EF4771C5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3" name="Freeform 14">
              <a:extLst>
                <a:ext uri="{FF2B5EF4-FFF2-40B4-BE49-F238E27FC236}">
                  <a16:creationId xmlns:a16="http://schemas.microsoft.com/office/drawing/2014/main" id="{01D69BD9-5C87-44C7-9112-9A4D5F08D2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4" name="Freeform 16">
              <a:extLst>
                <a:ext uri="{FF2B5EF4-FFF2-40B4-BE49-F238E27FC236}">
                  <a16:creationId xmlns:a16="http://schemas.microsoft.com/office/drawing/2014/main" id="{67ECDACB-4E98-478E-959E-285DA9641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5" name="Freeform 17">
              <a:extLst>
                <a:ext uri="{FF2B5EF4-FFF2-40B4-BE49-F238E27FC236}">
                  <a16:creationId xmlns:a16="http://schemas.microsoft.com/office/drawing/2014/main" id="{BAA10AA6-CC20-48EF-932E-6E1A686B5A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6" name="Freeform 21">
              <a:extLst>
                <a:ext uri="{FF2B5EF4-FFF2-40B4-BE49-F238E27FC236}">
                  <a16:creationId xmlns:a16="http://schemas.microsoft.com/office/drawing/2014/main" id="{1BE77E80-C10D-4958-BB7D-C901F9401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7" name="Freeform 25">
              <a:extLst>
                <a:ext uri="{FF2B5EF4-FFF2-40B4-BE49-F238E27FC236}">
                  <a16:creationId xmlns:a16="http://schemas.microsoft.com/office/drawing/2014/main" id="{4202FCC8-1E30-478E-BD2D-2531BE2D94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8" name="Freeform 29">
              <a:extLst>
                <a:ext uri="{FF2B5EF4-FFF2-40B4-BE49-F238E27FC236}">
                  <a16:creationId xmlns:a16="http://schemas.microsoft.com/office/drawing/2014/main" id="{89277949-55D2-4CEB-BD97-066C2B1E37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9" name="Freeform 31">
              <a:extLst>
                <a:ext uri="{FF2B5EF4-FFF2-40B4-BE49-F238E27FC236}">
                  <a16:creationId xmlns:a16="http://schemas.microsoft.com/office/drawing/2014/main" id="{B8EF2C08-9DA7-46E2-ADC8-1A2D271D1B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0" name="Freeform 32">
              <a:extLst>
                <a:ext uri="{FF2B5EF4-FFF2-40B4-BE49-F238E27FC236}">
                  <a16:creationId xmlns:a16="http://schemas.microsoft.com/office/drawing/2014/main" id="{DD0041CF-27BC-41BA-AA0E-8D0BC8C51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1" name="Freeform 33">
              <a:extLst>
                <a:ext uri="{FF2B5EF4-FFF2-40B4-BE49-F238E27FC236}">
                  <a16:creationId xmlns:a16="http://schemas.microsoft.com/office/drawing/2014/main" id="{0A68EB76-B31F-4A68-A511-E9FA4DBAC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2" name="Freeform 34">
              <a:extLst>
                <a:ext uri="{FF2B5EF4-FFF2-40B4-BE49-F238E27FC236}">
                  <a16:creationId xmlns:a16="http://schemas.microsoft.com/office/drawing/2014/main" id="{810ECAA2-F5A4-4CCB-9E69-D7B7B340F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3" name="Freeform 35">
              <a:extLst>
                <a:ext uri="{FF2B5EF4-FFF2-40B4-BE49-F238E27FC236}">
                  <a16:creationId xmlns:a16="http://schemas.microsoft.com/office/drawing/2014/main" id="{BFB1BDBB-BEE0-4E9D-9DA1-1050B31A2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4" name="Freeform 36">
              <a:extLst>
                <a:ext uri="{FF2B5EF4-FFF2-40B4-BE49-F238E27FC236}">
                  <a16:creationId xmlns:a16="http://schemas.microsoft.com/office/drawing/2014/main" id="{93C7B171-B419-495C-8784-E5A33A269C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5" name="Freeform 37">
              <a:extLst>
                <a:ext uri="{FF2B5EF4-FFF2-40B4-BE49-F238E27FC236}">
                  <a16:creationId xmlns:a16="http://schemas.microsoft.com/office/drawing/2014/main" id="{54ED346F-C89B-431F-929F-F6044859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6" name="Freeform 38">
              <a:extLst>
                <a:ext uri="{FF2B5EF4-FFF2-40B4-BE49-F238E27FC236}">
                  <a16:creationId xmlns:a16="http://schemas.microsoft.com/office/drawing/2014/main" id="{87138F5F-ADD8-43EA-8619-D8E063A48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7" name="Freeform 39">
              <a:extLst>
                <a:ext uri="{FF2B5EF4-FFF2-40B4-BE49-F238E27FC236}">
                  <a16:creationId xmlns:a16="http://schemas.microsoft.com/office/drawing/2014/main" id="{92558A0E-070A-473C-A191-5F1F842E2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8" name="Freeform 40">
              <a:extLst>
                <a:ext uri="{FF2B5EF4-FFF2-40B4-BE49-F238E27FC236}">
                  <a16:creationId xmlns:a16="http://schemas.microsoft.com/office/drawing/2014/main" id="{EC669C1C-F151-44FF-93F6-80E169BAE9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9" name="Freeform 41">
              <a:extLst>
                <a:ext uri="{FF2B5EF4-FFF2-40B4-BE49-F238E27FC236}">
                  <a16:creationId xmlns:a16="http://schemas.microsoft.com/office/drawing/2014/main" id="{A7C8559F-5893-4FF6-A95F-5B6E188EFB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0" name="Freeform 42">
              <a:extLst>
                <a:ext uri="{FF2B5EF4-FFF2-40B4-BE49-F238E27FC236}">
                  <a16:creationId xmlns:a16="http://schemas.microsoft.com/office/drawing/2014/main" id="{896641C3-B861-454E-A910-4A555C0EB1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1" name="Freeform 44">
              <a:extLst>
                <a:ext uri="{FF2B5EF4-FFF2-40B4-BE49-F238E27FC236}">
                  <a16:creationId xmlns:a16="http://schemas.microsoft.com/office/drawing/2014/main" id="{19F6709B-959B-414E-808B-32E9765C5A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2" name="Freeform 45">
              <a:extLst>
                <a:ext uri="{FF2B5EF4-FFF2-40B4-BE49-F238E27FC236}">
                  <a16:creationId xmlns:a16="http://schemas.microsoft.com/office/drawing/2014/main" id="{CA9F93DC-C844-4B5E-AFC8-B2D0F1B5A4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3" name="Freeform 46">
              <a:extLst>
                <a:ext uri="{FF2B5EF4-FFF2-40B4-BE49-F238E27FC236}">
                  <a16:creationId xmlns:a16="http://schemas.microsoft.com/office/drawing/2014/main" id="{6126A395-7043-45D5-9BC7-F3920A87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4" name="Freeform 47">
              <a:extLst>
                <a:ext uri="{FF2B5EF4-FFF2-40B4-BE49-F238E27FC236}">
                  <a16:creationId xmlns:a16="http://schemas.microsoft.com/office/drawing/2014/main" id="{B31760B7-7420-4FE1-A1D9-9252F344F9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5" name="Freeform 48">
              <a:extLst>
                <a:ext uri="{FF2B5EF4-FFF2-40B4-BE49-F238E27FC236}">
                  <a16:creationId xmlns:a16="http://schemas.microsoft.com/office/drawing/2014/main" id="{ECCD080B-6241-42FB-BB45-9BAB645427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6" name="Freeform 49">
              <a:extLst>
                <a:ext uri="{FF2B5EF4-FFF2-40B4-BE49-F238E27FC236}">
                  <a16:creationId xmlns:a16="http://schemas.microsoft.com/office/drawing/2014/main" id="{7130F0B8-37E5-4D73-B6D0-07AEF6793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7" name="Freeform 8">
              <a:extLst>
                <a:ext uri="{FF2B5EF4-FFF2-40B4-BE49-F238E27FC236}">
                  <a16:creationId xmlns:a16="http://schemas.microsoft.com/office/drawing/2014/main" id="{2283A536-3B42-4705-8BD6-F059FCED1B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8" name="Freeform 106">
              <a:extLst>
                <a:ext uri="{FF2B5EF4-FFF2-40B4-BE49-F238E27FC236}">
                  <a16:creationId xmlns:a16="http://schemas.microsoft.com/office/drawing/2014/main" id="{F0B7EC11-47EC-4CDE-BC72-A3777D6B7C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426668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567966" y="1135529"/>
            <a:ext cx="4016188" cy="4148637"/>
          </a:xfrm>
        </p:spPr>
        <p:txBody>
          <a:bodyPr vert="horz" lIns="91440" tIns="45720" rIns="91440" bIns="45720" rtlCol="0" anchor="b">
            <a:normAutofit fontScale="90000"/>
          </a:bodyPr>
          <a:lstStyle/>
          <a:p>
            <a:pPr algn="ctr">
              <a:lnSpc>
                <a:spcPct val="90000"/>
              </a:lnSpc>
            </a:pPr>
            <a:r>
              <a:rPr lang="en-US" sz="1800" b="1" dirty="0">
                <a:effectLst/>
                <a:latin typeface="Calibri" panose="020F0502020204030204" pitchFamily="34" charset="0"/>
                <a:cs typeface="Calibri" panose="020F0502020204030204" pitchFamily="34" charset="0"/>
              </a:rPr>
              <a:t>TRULY BORN AGAIN</a:t>
            </a:r>
            <a:r>
              <a:rPr lang="en-US" sz="1800" dirty="0">
                <a:effectLst/>
                <a:latin typeface="Calibri" panose="020F0502020204030204" pitchFamily="34" charset="0"/>
                <a:cs typeface="Calibri" panose="020F0502020204030204" pitchFamily="34" charset="0"/>
              </a:rPr>
              <a:t> </a:t>
            </a:r>
            <a:br>
              <a:rPr lang="en-US" sz="1800" dirty="0">
                <a:effectLst/>
                <a:latin typeface="Calibri" panose="020F0502020204030204" pitchFamily="34" charset="0"/>
                <a:cs typeface="Calibri" panose="020F0502020204030204" pitchFamily="34" charset="0"/>
              </a:rPr>
            </a:br>
            <a:r>
              <a:rPr lang="en-US" sz="1800" b="1" i="1" baseline="30000" dirty="0">
                <a:effectLst/>
                <a:latin typeface="Calibri" panose="020F0502020204030204" pitchFamily="34" charset="0"/>
                <a:cs typeface="Calibri" panose="020F0502020204030204" pitchFamily="34" charset="0"/>
              </a:rPr>
              <a:t>23 </a:t>
            </a:r>
            <a:r>
              <a:rPr lang="en-US" sz="1800" i="1" dirty="0">
                <a:effectLst/>
                <a:latin typeface="Calibri" panose="020F0502020204030204" pitchFamily="34" charset="0"/>
                <a:cs typeface="Calibri" panose="020F0502020204030204" pitchFamily="34" charset="0"/>
              </a:rPr>
              <a:t>for you have been born again [that is, reborn from above—spiritually transformed, renewed, and set apart for His purpose] not of seed which is perishable but [from that which is] imperishable and immortal, that is, through the living and everlasting word of God. </a:t>
            </a:r>
            <a:br>
              <a:rPr lang="en-US" sz="1800" i="1" dirty="0">
                <a:effectLst/>
                <a:latin typeface="Calibri" panose="020F0502020204030204" pitchFamily="34" charset="0"/>
                <a:cs typeface="Calibri" panose="020F0502020204030204" pitchFamily="34" charset="0"/>
              </a:rPr>
            </a:br>
            <a:r>
              <a:rPr lang="en-US" sz="1800" i="1" dirty="0">
                <a:effectLst/>
                <a:latin typeface="Calibri" panose="020F0502020204030204" pitchFamily="34" charset="0"/>
                <a:cs typeface="Calibri" panose="020F0502020204030204" pitchFamily="34" charset="0"/>
              </a:rPr>
              <a:t>1Peter 1:18</a:t>
            </a:r>
            <a:r>
              <a:rPr lang="en-US" sz="1800" dirty="0">
                <a:effectLst/>
                <a:latin typeface="Calibri" panose="020F0502020204030204" pitchFamily="34" charset="0"/>
                <a:cs typeface="Calibri" panose="020F0502020204030204" pitchFamily="34" charset="0"/>
              </a:rPr>
              <a:t> </a:t>
            </a:r>
            <a:br>
              <a:rPr lang="en-US" sz="1800" dirty="0">
                <a:effectLst/>
                <a:latin typeface="Calibri" panose="020F0502020204030204" pitchFamily="34" charset="0"/>
                <a:cs typeface="Calibri" panose="020F0502020204030204" pitchFamily="34" charset="0"/>
              </a:rPr>
            </a:br>
            <a:br>
              <a:rPr lang="en-US" sz="1800" dirty="0">
                <a:effectLst/>
                <a:latin typeface="Calibri" panose="020F0502020204030204" pitchFamily="34" charset="0"/>
                <a:cs typeface="Calibri" panose="020F0502020204030204" pitchFamily="34" charset="0"/>
              </a:rPr>
            </a:br>
            <a:r>
              <a:rPr lang="en-US" sz="1800" dirty="0">
                <a:effectLst/>
                <a:latin typeface="Calibri" panose="020F0502020204030204" pitchFamily="34" charset="0"/>
                <a:cs typeface="Calibri" panose="020F0502020204030204" pitchFamily="34" charset="0"/>
              </a:rPr>
              <a:t>Through the sound teaching at Foundation level, each delegate knows the clear difference between a religious church attender and a transformed New Testament Believer. The various classes on Salvation removes all wholly understanding and presents Christ and the Gospel comprehensively.</a:t>
            </a: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l="286" r="33670" b="2"/>
          <a:stretch/>
        </p:blipFill>
        <p:spPr>
          <a:xfrm>
            <a:off x="20" y="-1"/>
            <a:ext cx="6915093" cy="6858001"/>
          </a:xfrm>
          <a:prstGeom prst="rect">
            <a:avLst/>
          </a:prstGeom>
        </p:spPr>
      </p:pic>
    </p:spTree>
    <p:extLst>
      <p:ext uri="{BB962C8B-B14F-4D97-AF65-F5344CB8AC3E}">
        <p14:creationId xmlns:p14="http://schemas.microsoft.com/office/powerpoint/2010/main" val="772333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567966" y="1135529"/>
            <a:ext cx="4016188" cy="4787932"/>
          </a:xfrm>
        </p:spPr>
        <p:txBody>
          <a:bodyPr vert="horz" lIns="91440" tIns="45720" rIns="91440" bIns="45720" rtlCol="0" anchor="b">
            <a:normAutofit fontScale="90000"/>
          </a:bodyPr>
          <a:lstStyle/>
          <a:p>
            <a:pPr algn="ct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GROUNDED IN SCRIPTURE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11 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Now these people were more noble and open-minded than those in Thessalonica, so they received the message [of salvation through faith in the Christ] with great eagerness, </a:t>
            </a:r>
            <a:r>
              <a:rPr lang="en-GB" sz="1800" i="1" dirty="0">
                <a:solidFill>
                  <a:srgbClr val="000000"/>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examining the Scriptures daily</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see if these things were so. </a:t>
            </a:r>
            <a:r>
              <a:rPr lang="en-GB" sz="1800" b="1"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12 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As a result many of them became believers, together with several prominent Greek women and men. </a:t>
            </a:r>
            <a:b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Acts 17:11,12.</a:t>
            </a: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School baptises delegates afresh in Scripture and allows everyone to have open access to the Truth of the Word. Lively interactive sessions enable questions to be asked and even contrary views are held in humility and unity of Spirit.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l="286" r="33670" b="2"/>
          <a:stretch/>
        </p:blipFill>
        <p:spPr>
          <a:xfrm>
            <a:off x="20" y="-1"/>
            <a:ext cx="6915093" cy="6858001"/>
          </a:xfrm>
          <a:prstGeom prst="rect">
            <a:avLst/>
          </a:prstGeom>
        </p:spPr>
      </p:pic>
    </p:spTree>
    <p:extLst>
      <p:ext uri="{BB962C8B-B14F-4D97-AF65-F5344CB8AC3E}">
        <p14:creationId xmlns:p14="http://schemas.microsoft.com/office/powerpoint/2010/main" val="418106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567966" y="1135529"/>
            <a:ext cx="4016188" cy="4787932"/>
          </a:xfrm>
        </p:spPr>
        <p:txBody>
          <a:bodyPr vert="horz" lIns="91440" tIns="45720" rIns="91440" bIns="45720" rtlCol="0" anchor="b">
            <a:normAutofit fontScale="90000"/>
          </a:bodyPr>
          <a:lstStyle/>
          <a:p>
            <a:pPr algn="ct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BECOMING A DISCIPLE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i="1" cap="all"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800" b="1"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27 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Whoever does not carry his own cross [expressing a willingness to endure whatever may come] and follow after Me [believing in Me, conforming to My example in living and, if need be, suffering or perhaps dying because of faith in Me] cannot be My disciple. </a:t>
            </a:r>
            <a:b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Luke 14:27.</a:t>
            </a: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sound doctrine of submission to the Lordship of Christ and Obedience to His commands are taught as fundamental to Discipleship. A personal relationship with Christ which is daily and viable is pursued.</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l="286" r="33670" b="2"/>
          <a:stretch/>
        </p:blipFill>
        <p:spPr>
          <a:xfrm>
            <a:off x="20" y="-1"/>
            <a:ext cx="6915093" cy="6858001"/>
          </a:xfrm>
          <a:prstGeom prst="rect">
            <a:avLst/>
          </a:prstGeom>
        </p:spPr>
      </p:pic>
    </p:spTree>
    <p:extLst>
      <p:ext uri="{BB962C8B-B14F-4D97-AF65-F5344CB8AC3E}">
        <p14:creationId xmlns:p14="http://schemas.microsoft.com/office/powerpoint/2010/main" val="3465758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567966" y="13394"/>
            <a:ext cx="4624014" cy="7124825"/>
          </a:xfrm>
        </p:spPr>
        <p:txBody>
          <a:bodyPr vert="horz" lIns="91440" tIns="45720" rIns="91440" bIns="45720" rtlCol="0" anchor="b">
            <a:normAutofit/>
          </a:bodyPr>
          <a:lstStyle/>
          <a:p>
            <a:pPr marL="457200" algn="ct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BEARING FRUIT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800" b="1"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5 </a:t>
            </a:r>
            <a:r>
              <a:rPr lang="en-GB" sz="1800"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GB" sz="1800" i="1" u="sng" baseline="30000" dirty="0">
                <a:solidFill>
                  <a:srgbClr val="4A4A4A"/>
                </a:solidFill>
                <a:effectLst/>
                <a:latin typeface="Segoe UI" panose="020B0502040204020203" pitchFamily="34" charset="0"/>
                <a:ea typeface="Times New Roman" panose="02020603050405020304" pitchFamily="18" charset="0"/>
                <a:cs typeface="Times New Roman" panose="02020603050405020304" pitchFamily="18" charset="0"/>
                <a:hlinkClick r:id="rId2" tooltip="See footnote b"/>
              </a:rPr>
              <a:t>b</a:t>
            </a:r>
            <a:r>
              <a:rPr lang="en-GB" sz="1800"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 am the Vine; you are the branches. The one who remains in Me and I in him bears much fruit, for [otherwise] apart from Me [that is, cut off from vital union with Me] you can do nothing. </a:t>
            </a:r>
            <a:b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John 15: 5. </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One of the key goals of the School is to reproduce true fruit bearing Disciples who are making disciples. One key aim for every Delegate is to reproduce themselves in </a:t>
            </a:r>
            <a:r>
              <a:rPr lang="en-GB" sz="1800" dirty="0">
                <a:solidFill>
                  <a:srgbClr val="000000"/>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ONE other Believer</a:t>
            </a: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800" dirty="0">
                <a:solidFill>
                  <a:srgbClr val="000000"/>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within ONE year</a:t>
            </a: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minimum.</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3"/>
          <a:srcRect l="286" r="33670" b="2"/>
          <a:stretch/>
        </p:blipFill>
        <p:spPr>
          <a:xfrm>
            <a:off x="20" y="-1"/>
            <a:ext cx="6915093" cy="6858001"/>
          </a:xfrm>
          <a:prstGeom prst="rect">
            <a:avLst/>
          </a:prstGeom>
        </p:spPr>
      </p:pic>
    </p:spTree>
    <p:extLst>
      <p:ext uri="{BB962C8B-B14F-4D97-AF65-F5344CB8AC3E}">
        <p14:creationId xmlns:p14="http://schemas.microsoft.com/office/powerpoint/2010/main" val="2965391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567966" y="13394"/>
            <a:ext cx="4624014" cy="7124825"/>
          </a:xfrm>
        </p:spPr>
        <p:txBody>
          <a:bodyPr vert="horz" lIns="91440" tIns="45720" rIns="91440" bIns="45720" rtlCol="0" anchor="b">
            <a:normAutofit fontScale="90000"/>
          </a:bodyPr>
          <a:lstStyle/>
          <a:p>
            <a:pPr marL="457200" algn="ct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STEWARD YOUR GIFT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6 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Since we have gifts that differ according to the grace given to us, each of us is to use them accordingly: if [someone has the gift of] prophecy, [let him speak a new message from God to His people] in proportion to the faith possessed; </a:t>
            </a:r>
            <a:b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Romans 12:6.</a:t>
            </a: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Everyone to be self-discerning and self-aware regarding the gifts and talents given by God. We use some simple analysing tools to help delegates identify their various abilities in God and Ministry differentiating between talents and ministry gifts. We encourage Delegates to press in towards their ministry gifts and not neglect them no matter the circumstances.</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l="286" r="33670" b="2"/>
          <a:stretch/>
        </p:blipFill>
        <p:spPr>
          <a:xfrm>
            <a:off x="20" y="-1"/>
            <a:ext cx="6915093" cy="6858001"/>
          </a:xfrm>
          <a:prstGeom prst="rect">
            <a:avLst/>
          </a:prstGeom>
        </p:spPr>
      </p:pic>
    </p:spTree>
    <p:extLst>
      <p:ext uri="{BB962C8B-B14F-4D97-AF65-F5344CB8AC3E}">
        <p14:creationId xmlns:p14="http://schemas.microsoft.com/office/powerpoint/2010/main" val="3557474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567966" y="144548"/>
            <a:ext cx="4518017" cy="6836697"/>
          </a:xfrm>
        </p:spPr>
        <p:txBody>
          <a:bodyPr vert="horz" lIns="91440" tIns="45720" rIns="91440" bIns="45720" rtlCol="0" anchor="b">
            <a:normAutofit fontScale="90000"/>
          </a:bodyPr>
          <a:lstStyle/>
          <a:p>
            <a:pPr marL="457200" algn="ct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ARE A MINISTER!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18 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But all these things are from God, who reconciled us to Himself through Christ [making us acceptable to Him] and </a:t>
            </a:r>
            <a:r>
              <a:rPr lang="en-GB" sz="1800" i="1" dirty="0">
                <a:solidFill>
                  <a:srgbClr val="000000"/>
                </a:solidFill>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gave us the ministry of reconciliation</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[so that by our example we might bring others to Him], 2 Corinthians 5:18.</a:t>
            </a: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One of the most liberating revelations from the Scriptures as opposed to some prevailing church traditions, is the fact that every Christian is a MINISTER and that they have a ministry from God. The priesthood of all believers is a cornerstone of The New Testament In Christ Realities that will be revived in the Last Days Church of Christ. We encourage every Christian to Arise and Shine their light for God and Kingdom.</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l="286" r="33670" b="2"/>
          <a:stretch/>
        </p:blipFill>
        <p:spPr>
          <a:xfrm>
            <a:off x="20" y="-1"/>
            <a:ext cx="6915093" cy="6858001"/>
          </a:xfrm>
          <a:prstGeom prst="rect">
            <a:avLst/>
          </a:prstGeom>
        </p:spPr>
      </p:pic>
    </p:spTree>
    <p:extLst>
      <p:ext uri="{BB962C8B-B14F-4D97-AF65-F5344CB8AC3E}">
        <p14:creationId xmlns:p14="http://schemas.microsoft.com/office/powerpoint/2010/main" val="232909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3" name="Group 39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9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52" name="Rectangle 451">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295F1-0DE6-474A-BCE0-4811C81A1AF8}"/>
              </a:ext>
            </a:extLst>
          </p:cNvPr>
          <p:cNvSpPr>
            <a:spLocks noGrp="1"/>
          </p:cNvSpPr>
          <p:nvPr>
            <p:ph type="title"/>
          </p:nvPr>
        </p:nvSpPr>
        <p:spPr>
          <a:xfrm>
            <a:off x="7079226" y="-216311"/>
            <a:ext cx="5112774" cy="7964129"/>
          </a:xfrm>
        </p:spPr>
        <p:txBody>
          <a:bodyPr vert="horz" lIns="91440" tIns="45720" rIns="91440" bIns="45720" rtlCol="0" anchor="b">
            <a:normAutofit fontScale="90000"/>
          </a:bodyPr>
          <a:lstStyle/>
          <a:p>
            <a:pPr marL="457200" algn="ct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START YOUR MINISTRY TODAY!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19 </a:t>
            </a: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Go therefore and make disciples of all the nations [help the people to learn of Me, believe in Me, and obey My words], baptizing them in the name of the Father and of the Son and of the Holy Spirit…</a:t>
            </a:r>
            <a:b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Matthew 28:19,20.</a:t>
            </a:r>
            <a:br>
              <a:rPr lang="en-GB" sz="1800" i="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b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Great Commission is not directed at Pastors or Church Leaders but at every Believer wherever they live, work or have relationships. The 20/80 Pareto Law applies to the church where the minority are doing the job of the majority. We educate, teach and reveal that the Scriptures show clearly that every Christian has the Spirit of Christ and called to shine for the Kingdom everywhere.</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US" sz="1000" dirty="0">
                <a:effectLst/>
              </a:rPr>
            </a:br>
            <a:br>
              <a:rPr lang="en-US" sz="1000" dirty="0">
                <a:effectLst/>
              </a:rPr>
            </a:br>
            <a:endParaRPr lang="en-US" sz="1000" dirty="0"/>
          </a:p>
        </p:txBody>
      </p:sp>
      <p:pic>
        <p:nvPicPr>
          <p:cNvPr id="5" name="Picture 4" descr="Three arrows on bullseye">
            <a:extLst>
              <a:ext uri="{FF2B5EF4-FFF2-40B4-BE49-F238E27FC236}">
                <a16:creationId xmlns:a16="http://schemas.microsoft.com/office/drawing/2014/main" id="{26979271-6493-47AE-B494-AC71B898ACB4}"/>
              </a:ext>
            </a:extLst>
          </p:cNvPr>
          <p:cNvPicPr>
            <a:picLocks noChangeAspect="1"/>
          </p:cNvPicPr>
          <p:nvPr/>
        </p:nvPicPr>
        <p:blipFill rotWithShape="1">
          <a:blip r:embed="rId2"/>
          <a:srcRect l="286" r="33670" b="2"/>
          <a:stretch/>
        </p:blipFill>
        <p:spPr>
          <a:xfrm>
            <a:off x="20" y="-1"/>
            <a:ext cx="6915093" cy="6858001"/>
          </a:xfrm>
          <a:prstGeom prst="rect">
            <a:avLst/>
          </a:prstGeom>
        </p:spPr>
      </p:pic>
    </p:spTree>
    <p:extLst>
      <p:ext uri="{BB962C8B-B14F-4D97-AF65-F5344CB8AC3E}">
        <p14:creationId xmlns:p14="http://schemas.microsoft.com/office/powerpoint/2010/main" val="1793063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89" name="Rectangle 256">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0" name="Rectangle 258">
            <a:extLst>
              <a:ext uri="{FF2B5EF4-FFF2-40B4-BE49-F238E27FC236}">
                <a16:creationId xmlns:a16="http://schemas.microsoft.com/office/drawing/2014/main" id="{4B6AF9AC-3CF4-4C58-A503-2EC75D92B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1" name="Rectangle 260">
            <a:extLst>
              <a:ext uri="{FF2B5EF4-FFF2-40B4-BE49-F238E27FC236}">
                <a16:creationId xmlns:a16="http://schemas.microsoft.com/office/drawing/2014/main" id="{25C1F4D8-9670-4B56-BD70-732561AD0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256"/>
            <a:ext cx="11319456" cy="508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5DAD7-2279-49D6-BEE7-80CCB926D236}"/>
              </a:ext>
            </a:extLst>
          </p:cNvPr>
          <p:cNvSpPr>
            <a:spLocks noGrp="1"/>
          </p:cNvSpPr>
          <p:nvPr>
            <p:ph type="title"/>
          </p:nvPr>
        </p:nvSpPr>
        <p:spPr>
          <a:xfrm>
            <a:off x="5719171" y="1288768"/>
            <a:ext cx="5322201" cy="1362547"/>
          </a:xfrm>
        </p:spPr>
        <p:txBody>
          <a:bodyPr>
            <a:normAutofit/>
          </a:bodyPr>
          <a:lstStyle/>
          <a:p>
            <a:r>
              <a:rPr lang="en-GB"/>
              <a:t>HELP PLEASE….</a:t>
            </a:r>
          </a:p>
        </p:txBody>
      </p:sp>
      <p:pic>
        <p:nvPicPr>
          <p:cNvPr id="7170" name="Picture 2" descr="Morley Victoria Primary School - Families - Need Help?">
            <a:extLst>
              <a:ext uri="{FF2B5EF4-FFF2-40B4-BE49-F238E27FC236}">
                <a16:creationId xmlns:a16="http://schemas.microsoft.com/office/drawing/2014/main" id="{F5E39CC8-76DE-4CBF-B6B0-36A7C84D7A6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6800" y="2291826"/>
            <a:ext cx="4154280" cy="23263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6118ED5-E402-487B-9EEC-639EFFA3031E}"/>
              </a:ext>
            </a:extLst>
          </p:cNvPr>
          <p:cNvSpPr>
            <a:spLocks noGrp="1"/>
          </p:cNvSpPr>
          <p:nvPr>
            <p:ph idx="1"/>
          </p:nvPr>
        </p:nvSpPr>
        <p:spPr>
          <a:xfrm>
            <a:off x="5814844" y="2914110"/>
            <a:ext cx="4962134" cy="2593334"/>
          </a:xfrm>
        </p:spPr>
        <p:txBody>
          <a:bodyPr>
            <a:normAutofit/>
          </a:bodyPr>
          <a:lstStyle/>
          <a:p>
            <a:pPr marL="0" indent="0">
              <a:lnSpc>
                <a:spcPct val="140000"/>
              </a:lnSpc>
              <a:buNone/>
            </a:pPr>
            <a:r>
              <a:rPr lang="en-GB" b="1" dirty="0"/>
              <a:t>www.citychapel.org.uk</a:t>
            </a:r>
          </a:p>
          <a:p>
            <a:pPr marL="0" indent="0">
              <a:lnSpc>
                <a:spcPct val="140000"/>
              </a:lnSpc>
              <a:buNone/>
            </a:pPr>
            <a:r>
              <a:rPr lang="en-GB" b="1" dirty="0"/>
              <a:t>07429 379 777</a:t>
            </a:r>
          </a:p>
          <a:p>
            <a:pPr marL="0" indent="0">
              <a:lnSpc>
                <a:spcPct val="140000"/>
              </a:lnSpc>
              <a:buNone/>
            </a:pPr>
            <a:endParaRPr lang="en-GB" b="1" dirty="0"/>
          </a:p>
          <a:p>
            <a:pPr marL="0" indent="0">
              <a:lnSpc>
                <a:spcPct val="140000"/>
              </a:lnSpc>
              <a:buNone/>
            </a:pPr>
            <a:r>
              <a:rPr lang="en-GB" b="1" dirty="0"/>
              <a:t>Click on Appointment with Pastor Jonathan</a:t>
            </a:r>
          </a:p>
        </p:txBody>
      </p:sp>
      <p:grpSp>
        <p:nvGrpSpPr>
          <p:cNvPr id="7292" name="Group 262">
            <a:extLst>
              <a:ext uri="{FF2B5EF4-FFF2-40B4-BE49-F238E27FC236}">
                <a16:creationId xmlns:a16="http://schemas.microsoft.com/office/drawing/2014/main" id="{F25E4505-3E0D-46F0-A26D-085335D2E6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06624" y="-26727"/>
            <a:ext cx="3654378" cy="6874755"/>
            <a:chOff x="8306624" y="-26727"/>
            <a:chExt cx="3654378" cy="6874755"/>
          </a:xfrm>
        </p:grpSpPr>
        <p:sp>
          <p:nvSpPr>
            <p:cNvPr id="7293" name="Freeform 8">
              <a:extLst>
                <a:ext uri="{FF2B5EF4-FFF2-40B4-BE49-F238E27FC236}">
                  <a16:creationId xmlns:a16="http://schemas.microsoft.com/office/drawing/2014/main" id="{CFEBBA01-5D63-4547-B01C-06446F8EA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5128" y="67189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94" name="Freeform 10">
              <a:extLst>
                <a:ext uri="{FF2B5EF4-FFF2-40B4-BE49-F238E27FC236}">
                  <a16:creationId xmlns:a16="http://schemas.microsoft.com/office/drawing/2014/main" id="{B151F0C2-EB37-4394-85D8-631C639D6E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02390"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95" name="Freeform 15">
              <a:extLst>
                <a:ext uri="{FF2B5EF4-FFF2-40B4-BE49-F238E27FC236}">
                  <a16:creationId xmlns:a16="http://schemas.microsoft.com/office/drawing/2014/main" id="{16BA0741-61D0-4B78-99A2-84727B1545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08028" y="7521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8">
              <a:extLst>
                <a:ext uri="{FF2B5EF4-FFF2-40B4-BE49-F238E27FC236}">
                  <a16:creationId xmlns:a16="http://schemas.microsoft.com/office/drawing/2014/main" id="{608BEE1D-8947-4860-92E2-DF5E726176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0383" y="34600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52">
              <a:extLst>
                <a:ext uri="{FF2B5EF4-FFF2-40B4-BE49-F238E27FC236}">
                  <a16:creationId xmlns:a16="http://schemas.microsoft.com/office/drawing/2014/main" id="{23477C11-8260-4FBB-821B-620D7E4C7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51204"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54">
              <a:extLst>
                <a:ext uri="{FF2B5EF4-FFF2-40B4-BE49-F238E27FC236}">
                  <a16:creationId xmlns:a16="http://schemas.microsoft.com/office/drawing/2014/main" id="{E1B67178-0C14-4601-BF94-91DCCCD9EC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132" y="69970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59">
              <a:extLst>
                <a:ext uri="{FF2B5EF4-FFF2-40B4-BE49-F238E27FC236}">
                  <a16:creationId xmlns:a16="http://schemas.microsoft.com/office/drawing/2014/main" id="{EDEB60C8-CA29-46D3-9AA7-9F7A1252D5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07744"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78">
              <a:extLst>
                <a:ext uri="{FF2B5EF4-FFF2-40B4-BE49-F238E27FC236}">
                  <a16:creationId xmlns:a16="http://schemas.microsoft.com/office/drawing/2014/main" id="{9E5C2B83-454B-4951-8B08-3D617778E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88510"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79">
              <a:extLst>
                <a:ext uri="{FF2B5EF4-FFF2-40B4-BE49-F238E27FC236}">
                  <a16:creationId xmlns:a16="http://schemas.microsoft.com/office/drawing/2014/main" id="{AFAD21A0-BC8E-4635-AFFB-E87CD92C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35275" y="7746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4">
              <a:extLst>
                <a:ext uri="{FF2B5EF4-FFF2-40B4-BE49-F238E27FC236}">
                  <a16:creationId xmlns:a16="http://schemas.microsoft.com/office/drawing/2014/main" id="{4B01379C-61AE-4191-B726-E8A6D84B9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0000"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86">
              <a:extLst>
                <a:ext uri="{FF2B5EF4-FFF2-40B4-BE49-F238E27FC236}">
                  <a16:creationId xmlns:a16="http://schemas.microsoft.com/office/drawing/2014/main" id="{38F67446-9956-4CD9-B003-A772F2158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969"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6">
              <a:extLst>
                <a:ext uri="{FF2B5EF4-FFF2-40B4-BE49-F238E27FC236}">
                  <a16:creationId xmlns:a16="http://schemas.microsoft.com/office/drawing/2014/main" id="{FBA47277-EA28-45EB-80A0-64DA80757D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668"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10">
              <a:extLst>
                <a:ext uri="{FF2B5EF4-FFF2-40B4-BE49-F238E27FC236}">
                  <a16:creationId xmlns:a16="http://schemas.microsoft.com/office/drawing/2014/main" id="{F74A8421-8E72-4D0B-A55B-E4EC1DCAC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93392"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23">
              <a:extLst>
                <a:ext uri="{FF2B5EF4-FFF2-40B4-BE49-F238E27FC236}">
                  <a16:creationId xmlns:a16="http://schemas.microsoft.com/office/drawing/2014/main" id="{779CF57F-496E-4365-8D91-7326A2120B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5104"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30">
              <a:extLst>
                <a:ext uri="{FF2B5EF4-FFF2-40B4-BE49-F238E27FC236}">
                  <a16:creationId xmlns:a16="http://schemas.microsoft.com/office/drawing/2014/main" id="{160F21FA-063A-4C1C-A5D4-60AD79CB2E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48325"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35">
              <a:extLst>
                <a:ext uri="{FF2B5EF4-FFF2-40B4-BE49-F238E27FC236}">
                  <a16:creationId xmlns:a16="http://schemas.microsoft.com/office/drawing/2014/main" id="{8FABF168-1906-4AE6-B3F5-15EEE8CAD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53261" y="6855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25">
              <a:extLst>
                <a:ext uri="{FF2B5EF4-FFF2-40B4-BE49-F238E27FC236}">
                  <a16:creationId xmlns:a16="http://schemas.microsoft.com/office/drawing/2014/main" id="{72F9124E-1C2B-47FD-84F9-256BBABDF2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1214" y="649868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31">
              <a:extLst>
                <a:ext uri="{FF2B5EF4-FFF2-40B4-BE49-F238E27FC236}">
                  <a16:creationId xmlns:a16="http://schemas.microsoft.com/office/drawing/2014/main" id="{F8E5A5B8-608D-41E9-80D8-30354569F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90137" y="628154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36">
              <a:extLst>
                <a:ext uri="{FF2B5EF4-FFF2-40B4-BE49-F238E27FC236}">
                  <a16:creationId xmlns:a16="http://schemas.microsoft.com/office/drawing/2014/main" id="{F359FC54-371A-45E1-BC00-CC4B391E9D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66020" y="607372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1">
              <a:extLst>
                <a:ext uri="{FF2B5EF4-FFF2-40B4-BE49-F238E27FC236}">
                  <a16:creationId xmlns:a16="http://schemas.microsoft.com/office/drawing/2014/main" id="{92CACDFB-D6E2-43E1-AD6A-8DEF07D6F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2949"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49">
              <a:extLst>
                <a:ext uri="{FF2B5EF4-FFF2-40B4-BE49-F238E27FC236}">
                  <a16:creationId xmlns:a16="http://schemas.microsoft.com/office/drawing/2014/main" id="{369D6F1B-277E-4BFA-802A-DBB2994A19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63831"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70">
              <a:extLst>
                <a:ext uri="{FF2B5EF4-FFF2-40B4-BE49-F238E27FC236}">
                  <a16:creationId xmlns:a16="http://schemas.microsoft.com/office/drawing/2014/main" id="{D5434E53-B08F-4ACA-91A1-72DD4A438C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4409" y="624712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85">
              <a:extLst>
                <a:ext uri="{FF2B5EF4-FFF2-40B4-BE49-F238E27FC236}">
                  <a16:creationId xmlns:a16="http://schemas.microsoft.com/office/drawing/2014/main" id="{31AA32B8-ECA1-4652-A7F6-C64A164836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15"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87">
              <a:extLst>
                <a:ext uri="{FF2B5EF4-FFF2-40B4-BE49-F238E27FC236}">
                  <a16:creationId xmlns:a16="http://schemas.microsoft.com/office/drawing/2014/main" id="{D5A98D8E-922A-450B-BAC7-624373E87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17">
              <a:extLst>
                <a:ext uri="{FF2B5EF4-FFF2-40B4-BE49-F238E27FC236}">
                  <a16:creationId xmlns:a16="http://schemas.microsoft.com/office/drawing/2014/main" id="{1AAA8D66-0CB7-4E6F-A817-5DA6D1D9E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72050" y="59773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18">
              <a:extLst>
                <a:ext uri="{FF2B5EF4-FFF2-40B4-BE49-F238E27FC236}">
                  <a16:creationId xmlns:a16="http://schemas.microsoft.com/office/drawing/2014/main" id="{7B8A3B09-BC97-4F21-94E9-5C5952669B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1466" y="65550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19">
              <a:extLst>
                <a:ext uri="{FF2B5EF4-FFF2-40B4-BE49-F238E27FC236}">
                  <a16:creationId xmlns:a16="http://schemas.microsoft.com/office/drawing/2014/main" id="{3E575223-DEC9-4512-ACB3-7EF79DFE8F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8140" y="628668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39">
              <a:extLst>
                <a:ext uri="{FF2B5EF4-FFF2-40B4-BE49-F238E27FC236}">
                  <a16:creationId xmlns:a16="http://schemas.microsoft.com/office/drawing/2014/main" id="{A2F60DB8-8105-41B6-A657-59AC8FAD4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3386" y="6545898"/>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44">
              <a:extLst>
                <a:ext uri="{FF2B5EF4-FFF2-40B4-BE49-F238E27FC236}">
                  <a16:creationId xmlns:a16="http://schemas.microsoft.com/office/drawing/2014/main" id="{8E5C413D-130F-40EF-986E-3803AA20D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245" y="6087360"/>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45">
              <a:extLst>
                <a:ext uri="{FF2B5EF4-FFF2-40B4-BE49-F238E27FC236}">
                  <a16:creationId xmlns:a16="http://schemas.microsoft.com/office/drawing/2014/main" id="{AA0BCB10-8327-484F-A6E0-A2BBA90B1D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2555" y="6299024"/>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8">
              <a:extLst>
                <a:ext uri="{FF2B5EF4-FFF2-40B4-BE49-F238E27FC236}">
                  <a16:creationId xmlns:a16="http://schemas.microsoft.com/office/drawing/2014/main" id="{42BBD930-764C-4A48-9EFE-3D7BD59D26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0644" y="67207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8">
              <a:extLst>
                <a:ext uri="{FF2B5EF4-FFF2-40B4-BE49-F238E27FC236}">
                  <a16:creationId xmlns:a16="http://schemas.microsoft.com/office/drawing/2014/main" id="{81F2F622-5B4D-47DB-8E8E-C6C5090133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972"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8">
              <a:extLst>
                <a:ext uri="{FF2B5EF4-FFF2-40B4-BE49-F238E27FC236}">
                  <a16:creationId xmlns:a16="http://schemas.microsoft.com/office/drawing/2014/main" id="{D11F209F-C153-40EF-9687-AC9B7EDC35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29149"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06">
              <a:extLst>
                <a:ext uri="{FF2B5EF4-FFF2-40B4-BE49-F238E27FC236}">
                  <a16:creationId xmlns:a16="http://schemas.microsoft.com/office/drawing/2014/main" id="{F2C892FE-0BCC-436C-A56C-75F22A532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08399"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06">
              <a:extLst>
                <a:ext uri="{FF2B5EF4-FFF2-40B4-BE49-F238E27FC236}">
                  <a16:creationId xmlns:a16="http://schemas.microsoft.com/office/drawing/2014/main" id="{C04D8270-78E5-442F-A13E-8F36B46DA9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8303" y="671451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8">
              <a:extLst>
                <a:ext uri="{FF2B5EF4-FFF2-40B4-BE49-F238E27FC236}">
                  <a16:creationId xmlns:a16="http://schemas.microsoft.com/office/drawing/2014/main" id="{2364C396-D32B-4204-BE3D-7978AEC4A4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29013" y="66921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0">
              <a:extLst>
                <a:ext uri="{FF2B5EF4-FFF2-40B4-BE49-F238E27FC236}">
                  <a16:creationId xmlns:a16="http://schemas.microsoft.com/office/drawing/2014/main" id="{94890050-B99A-49B3-AA43-B907D7BC40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6038" y="101916"/>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5">
              <a:extLst>
                <a:ext uri="{FF2B5EF4-FFF2-40B4-BE49-F238E27FC236}">
                  <a16:creationId xmlns:a16="http://schemas.microsoft.com/office/drawing/2014/main" id="{4F10F360-2A8A-47C7-97F1-39C21A3E0D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9968" y="616113"/>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8">
              <a:extLst>
                <a:ext uri="{FF2B5EF4-FFF2-40B4-BE49-F238E27FC236}">
                  <a16:creationId xmlns:a16="http://schemas.microsoft.com/office/drawing/2014/main" id="{B941FB0E-BF49-4CEF-8D20-36B788D3B9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03382" y="359370"/>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2">
              <a:extLst>
                <a:ext uri="{FF2B5EF4-FFF2-40B4-BE49-F238E27FC236}">
                  <a16:creationId xmlns:a16="http://schemas.microsoft.com/office/drawing/2014/main" id="{162B6B81-4CA7-440F-8815-60920B9603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85089" y="42417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4">
              <a:extLst>
                <a:ext uri="{FF2B5EF4-FFF2-40B4-BE49-F238E27FC236}">
                  <a16:creationId xmlns:a16="http://schemas.microsoft.com/office/drawing/2014/main" id="{D5ECC74F-C23A-4D14-8843-30C85D26D1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017" y="58780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9">
              <a:extLst>
                <a:ext uri="{FF2B5EF4-FFF2-40B4-BE49-F238E27FC236}">
                  <a16:creationId xmlns:a16="http://schemas.microsoft.com/office/drawing/2014/main" id="{169EAE32-FA5D-417A-9E3D-ED5FC3A9C7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41629" y="22908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8">
              <a:extLst>
                <a:ext uri="{FF2B5EF4-FFF2-40B4-BE49-F238E27FC236}">
                  <a16:creationId xmlns:a16="http://schemas.microsoft.com/office/drawing/2014/main" id="{81E3B909-6FF7-4890-B0F9-AF9949309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22395" y="69462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84">
              <a:extLst>
                <a:ext uri="{FF2B5EF4-FFF2-40B4-BE49-F238E27FC236}">
                  <a16:creationId xmlns:a16="http://schemas.microsoft.com/office/drawing/2014/main" id="{8A143A49-AE2E-4E58-80F5-ED3669450C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03885" y="49003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6">
              <a:extLst>
                <a:ext uri="{FF2B5EF4-FFF2-40B4-BE49-F238E27FC236}">
                  <a16:creationId xmlns:a16="http://schemas.microsoft.com/office/drawing/2014/main" id="{CABDA8BE-A80E-4A04-8F32-5125E97D05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13854" y="14402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06">
              <a:extLst>
                <a:ext uri="{FF2B5EF4-FFF2-40B4-BE49-F238E27FC236}">
                  <a16:creationId xmlns:a16="http://schemas.microsoft.com/office/drawing/2014/main" id="{F6679A4D-9FFD-4D03-9A13-3A08FDCE9B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92083" y="56264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10">
              <a:extLst>
                <a:ext uri="{FF2B5EF4-FFF2-40B4-BE49-F238E27FC236}">
                  <a16:creationId xmlns:a16="http://schemas.microsoft.com/office/drawing/2014/main" id="{F8AE33DF-4319-45F4-A184-8C61154F1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91975" y="2704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23">
              <a:extLst>
                <a:ext uri="{FF2B5EF4-FFF2-40B4-BE49-F238E27FC236}">
                  <a16:creationId xmlns:a16="http://schemas.microsoft.com/office/drawing/2014/main" id="{203B12AA-A3BD-4B7B-B036-18BB77234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71582" y="741501"/>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0">
              <a:extLst>
                <a:ext uri="{FF2B5EF4-FFF2-40B4-BE49-F238E27FC236}">
                  <a16:creationId xmlns:a16="http://schemas.microsoft.com/office/drawing/2014/main" id="{8B3AB77A-1475-48E6-B794-BAFBE891FF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08329" y="113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35">
              <a:extLst>
                <a:ext uri="{FF2B5EF4-FFF2-40B4-BE49-F238E27FC236}">
                  <a16:creationId xmlns:a16="http://schemas.microsoft.com/office/drawing/2014/main" id="{799215C2-6C9A-474F-A5A4-C0B64A7F8B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98771" y="58420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25">
              <a:extLst>
                <a:ext uri="{FF2B5EF4-FFF2-40B4-BE49-F238E27FC236}">
                  <a16:creationId xmlns:a16="http://schemas.microsoft.com/office/drawing/2014/main" id="{4CE3BA64-0E28-4234-BB1F-291B79709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5099" y="647184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31">
              <a:extLst>
                <a:ext uri="{FF2B5EF4-FFF2-40B4-BE49-F238E27FC236}">
                  <a16:creationId xmlns:a16="http://schemas.microsoft.com/office/drawing/2014/main" id="{67D91C73-C376-4277-9EFD-9FD0470AD2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4022" y="625470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96" name="Freeform 41">
              <a:extLst>
                <a:ext uri="{FF2B5EF4-FFF2-40B4-BE49-F238E27FC236}">
                  <a16:creationId xmlns:a16="http://schemas.microsoft.com/office/drawing/2014/main" id="{3B663AEA-3170-47F1-999C-74A61A961D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72976" y="623206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97" name="Freeform 49">
              <a:extLst>
                <a:ext uri="{FF2B5EF4-FFF2-40B4-BE49-F238E27FC236}">
                  <a16:creationId xmlns:a16="http://schemas.microsoft.com/office/drawing/2014/main" id="{D1A61960-42E0-4162-9516-2A7EC18F9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97716" y="648150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98" name="Freeform 70">
              <a:extLst>
                <a:ext uri="{FF2B5EF4-FFF2-40B4-BE49-F238E27FC236}">
                  <a16:creationId xmlns:a16="http://schemas.microsoft.com/office/drawing/2014/main" id="{409D0999-B4C1-4806-8388-89F9DA6CB1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08294" y="622028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99" name="Freeform 85">
              <a:extLst>
                <a:ext uri="{FF2B5EF4-FFF2-40B4-BE49-F238E27FC236}">
                  <a16:creationId xmlns:a16="http://schemas.microsoft.com/office/drawing/2014/main" id="{D281BE1A-6972-4D40-B89F-7D3B35E0A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11700" y="640817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0" name="Freeform 87">
              <a:extLst>
                <a:ext uri="{FF2B5EF4-FFF2-40B4-BE49-F238E27FC236}">
                  <a16:creationId xmlns:a16="http://schemas.microsoft.com/office/drawing/2014/main" id="{101325E8-3735-4D9E-AD4A-940C5B14F1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99179" y="663121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1" name="Freeform 103">
              <a:extLst>
                <a:ext uri="{FF2B5EF4-FFF2-40B4-BE49-F238E27FC236}">
                  <a16:creationId xmlns:a16="http://schemas.microsoft.com/office/drawing/2014/main" id="{0B6F7609-A46F-495F-ACA3-C299FBDD27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60314" y="6723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2" name="Freeform 117">
              <a:extLst>
                <a:ext uri="{FF2B5EF4-FFF2-40B4-BE49-F238E27FC236}">
                  <a16:creationId xmlns:a16="http://schemas.microsoft.com/office/drawing/2014/main" id="{A0A8F5DC-6AEA-4EE6-B393-417DA1EDA6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05935" y="595053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3" name="Freeform 118">
              <a:extLst>
                <a:ext uri="{FF2B5EF4-FFF2-40B4-BE49-F238E27FC236}">
                  <a16:creationId xmlns:a16="http://schemas.microsoft.com/office/drawing/2014/main" id="{7EEFD3A9-D993-4A34-849E-2CC00645F7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69356" y="60299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4" name="Freeform 119">
              <a:extLst>
                <a:ext uri="{FF2B5EF4-FFF2-40B4-BE49-F238E27FC236}">
                  <a16:creationId xmlns:a16="http://schemas.microsoft.com/office/drawing/2014/main" id="{5C65C06C-6AE3-4741-A0B0-AB4626AA8D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1210" y="602063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5" name="Freeform 139">
              <a:extLst>
                <a:ext uri="{FF2B5EF4-FFF2-40B4-BE49-F238E27FC236}">
                  <a16:creationId xmlns:a16="http://schemas.microsoft.com/office/drawing/2014/main" id="{E1086A18-29F9-4452-B314-8C41598338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31556" y="599548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6" name="Freeform 144">
              <a:extLst>
                <a:ext uri="{FF2B5EF4-FFF2-40B4-BE49-F238E27FC236}">
                  <a16:creationId xmlns:a16="http://schemas.microsoft.com/office/drawing/2014/main" id="{04F4D575-818F-4EDA-8D6F-4FB2DE6749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04846" y="5988307"/>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7" name="Freeform 145">
              <a:extLst>
                <a:ext uri="{FF2B5EF4-FFF2-40B4-BE49-F238E27FC236}">
                  <a16:creationId xmlns:a16="http://schemas.microsoft.com/office/drawing/2014/main" id="{0E161E48-85EB-4A49-BC06-364995C51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52201" y="601694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8" name="Freeform 8">
              <a:extLst>
                <a:ext uri="{FF2B5EF4-FFF2-40B4-BE49-F238E27FC236}">
                  <a16:creationId xmlns:a16="http://schemas.microsoft.com/office/drawing/2014/main" id="{12412E23-0A88-4F9B-93D5-83AB1CBD47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27047" y="600146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09" name="Freeform 8">
              <a:extLst>
                <a:ext uri="{FF2B5EF4-FFF2-40B4-BE49-F238E27FC236}">
                  <a16:creationId xmlns:a16="http://schemas.microsoft.com/office/drawing/2014/main" id="{35CA5C8C-D72C-482D-9453-B29DFEEE4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857" y="84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0" name="Freeform 8">
              <a:extLst>
                <a:ext uri="{FF2B5EF4-FFF2-40B4-BE49-F238E27FC236}">
                  <a16:creationId xmlns:a16="http://schemas.microsoft.com/office/drawing/2014/main" id="{9A71EDCD-24BC-4A17-9B64-DC1E2858A8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07099" y="47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1" name="Freeform 106">
              <a:extLst>
                <a:ext uri="{FF2B5EF4-FFF2-40B4-BE49-F238E27FC236}">
                  <a16:creationId xmlns:a16="http://schemas.microsoft.com/office/drawing/2014/main" id="{A50F6063-95E3-4BDF-B880-F33DCD1E2C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7538" y="35163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2" name="Freeform 106">
              <a:extLst>
                <a:ext uri="{FF2B5EF4-FFF2-40B4-BE49-F238E27FC236}">
                  <a16:creationId xmlns:a16="http://schemas.microsoft.com/office/drawing/2014/main" id="{E1FA8E71-2DDE-4E51-9875-B964A69346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2188" y="668767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3" name="Freeform 10">
              <a:extLst>
                <a:ext uri="{FF2B5EF4-FFF2-40B4-BE49-F238E27FC236}">
                  <a16:creationId xmlns:a16="http://schemas.microsoft.com/office/drawing/2014/main" id="{199A2DF2-B31D-408E-8626-2C40CC0B2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88271" y="768405"/>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4" name="Freeform 18">
              <a:extLst>
                <a:ext uri="{FF2B5EF4-FFF2-40B4-BE49-F238E27FC236}">
                  <a16:creationId xmlns:a16="http://schemas.microsoft.com/office/drawing/2014/main" id="{C83EF657-5D67-4019-9E20-17CCD4C58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22334" y="815921"/>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5" name="Freeform 8">
              <a:extLst>
                <a:ext uri="{FF2B5EF4-FFF2-40B4-BE49-F238E27FC236}">
                  <a16:creationId xmlns:a16="http://schemas.microsoft.com/office/drawing/2014/main" id="{3B992048-CE4D-4C79-8265-F49ACF10D0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343" y="668396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6" name="Freeform 10">
              <a:extLst>
                <a:ext uri="{FF2B5EF4-FFF2-40B4-BE49-F238E27FC236}">
                  <a16:creationId xmlns:a16="http://schemas.microsoft.com/office/drawing/2014/main" id="{2B94DB80-B7D1-4170-88A2-6E4EC55246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5368" y="11763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7" name="Freeform 15">
              <a:extLst>
                <a:ext uri="{FF2B5EF4-FFF2-40B4-BE49-F238E27FC236}">
                  <a16:creationId xmlns:a16="http://schemas.microsoft.com/office/drawing/2014/main" id="{2F8AE45B-8CBB-4DA9-8248-23615828CE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9298" y="63183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8" name="Freeform 18">
              <a:extLst>
                <a:ext uri="{FF2B5EF4-FFF2-40B4-BE49-F238E27FC236}">
                  <a16:creationId xmlns:a16="http://schemas.microsoft.com/office/drawing/2014/main" id="{22F566CA-D7F1-40DD-A2DC-740587F592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2712" y="37508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19" name="Freeform 19">
              <a:extLst>
                <a:ext uri="{FF2B5EF4-FFF2-40B4-BE49-F238E27FC236}">
                  <a16:creationId xmlns:a16="http://schemas.microsoft.com/office/drawing/2014/main" id="{25703CD1-3965-43FB-8408-77151BBD2C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2630" y="2061963"/>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0" name="Freeform 20">
              <a:extLst>
                <a:ext uri="{FF2B5EF4-FFF2-40B4-BE49-F238E27FC236}">
                  <a16:creationId xmlns:a16="http://schemas.microsoft.com/office/drawing/2014/main" id="{8236AF27-E29A-4BE1-835F-3E58632F5A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7393" y="2259521"/>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1" name="Freeform 22">
              <a:extLst>
                <a:ext uri="{FF2B5EF4-FFF2-40B4-BE49-F238E27FC236}">
                  <a16:creationId xmlns:a16="http://schemas.microsoft.com/office/drawing/2014/main" id="{C127F179-C992-4D40-B186-06818A77C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6732" y="108936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2" name="Freeform 23">
              <a:extLst>
                <a:ext uri="{FF2B5EF4-FFF2-40B4-BE49-F238E27FC236}">
                  <a16:creationId xmlns:a16="http://schemas.microsoft.com/office/drawing/2014/main" id="{6B0E5B35-D3B7-4BEB-839F-D258E79A0F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0419" y="87679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3" name="Freeform 26">
              <a:extLst>
                <a:ext uri="{FF2B5EF4-FFF2-40B4-BE49-F238E27FC236}">
                  <a16:creationId xmlns:a16="http://schemas.microsoft.com/office/drawing/2014/main" id="{0A5309F9-3D88-4474-ABD7-B61C20EEA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7643" y="136050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4" name="Freeform 27">
              <a:extLst>
                <a:ext uri="{FF2B5EF4-FFF2-40B4-BE49-F238E27FC236}">
                  <a16:creationId xmlns:a16="http://schemas.microsoft.com/office/drawing/2014/main" id="{C4D0EC36-D809-4017-A7B7-70EF53250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8119" y="179760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5" name="Freeform 28">
              <a:extLst>
                <a:ext uri="{FF2B5EF4-FFF2-40B4-BE49-F238E27FC236}">
                  <a16:creationId xmlns:a16="http://schemas.microsoft.com/office/drawing/2014/main" id="{FBDEBED8-29DF-4480-8174-2215AF3ED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5203" y="157501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6" name="Freeform 30">
              <a:extLst>
                <a:ext uri="{FF2B5EF4-FFF2-40B4-BE49-F238E27FC236}">
                  <a16:creationId xmlns:a16="http://schemas.microsoft.com/office/drawing/2014/main" id="{3444EF1F-615A-46FF-ABD9-F8C3E27AF1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0453" y="111811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7" name="Freeform 43">
              <a:extLst>
                <a:ext uri="{FF2B5EF4-FFF2-40B4-BE49-F238E27FC236}">
                  <a16:creationId xmlns:a16="http://schemas.microsoft.com/office/drawing/2014/main" id="{47063C05-57F6-44CA-9FD0-6206D1A0C4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807" y="293134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8" name="Freeform 51">
              <a:extLst>
                <a:ext uri="{FF2B5EF4-FFF2-40B4-BE49-F238E27FC236}">
                  <a16:creationId xmlns:a16="http://schemas.microsoft.com/office/drawing/2014/main" id="{73C07EAB-D311-4701-AF3F-FB2F55FEC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8630" y="94833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29" name="Freeform 52">
              <a:extLst>
                <a:ext uri="{FF2B5EF4-FFF2-40B4-BE49-F238E27FC236}">
                  <a16:creationId xmlns:a16="http://schemas.microsoft.com/office/drawing/2014/main" id="{26072D6D-FE3B-47A4-8F9D-711D9F617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4419" y="41599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53">
              <a:extLst>
                <a:ext uri="{FF2B5EF4-FFF2-40B4-BE49-F238E27FC236}">
                  <a16:creationId xmlns:a16="http://schemas.microsoft.com/office/drawing/2014/main" id="{0FAA55A3-30BC-408E-8D76-63F4A114E3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3124" y="115496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54">
              <a:extLst>
                <a:ext uri="{FF2B5EF4-FFF2-40B4-BE49-F238E27FC236}">
                  <a16:creationId xmlns:a16="http://schemas.microsoft.com/office/drawing/2014/main" id="{94A75CDE-F5FD-4343-800E-D6683426D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47" y="57961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55">
              <a:extLst>
                <a:ext uri="{FF2B5EF4-FFF2-40B4-BE49-F238E27FC236}">
                  <a16:creationId xmlns:a16="http://schemas.microsoft.com/office/drawing/2014/main" id="{BDB3210B-EBD6-49C4-B615-F17B281B02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5360" y="142879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56">
              <a:extLst>
                <a:ext uri="{FF2B5EF4-FFF2-40B4-BE49-F238E27FC236}">
                  <a16:creationId xmlns:a16="http://schemas.microsoft.com/office/drawing/2014/main" id="{D85BCAD4-3F0F-401D-8253-E514BE040D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1415" y="233359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57">
              <a:extLst>
                <a:ext uri="{FF2B5EF4-FFF2-40B4-BE49-F238E27FC236}">
                  <a16:creationId xmlns:a16="http://schemas.microsoft.com/office/drawing/2014/main" id="{176EC456-36D0-4751-86EE-E8E5D48EB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509" y="163854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59">
              <a:extLst>
                <a:ext uri="{FF2B5EF4-FFF2-40B4-BE49-F238E27FC236}">
                  <a16:creationId xmlns:a16="http://schemas.microsoft.com/office/drawing/2014/main" id="{E6CC98B0-1624-48FE-98C5-66620ECF7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0959" y="22089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60">
              <a:extLst>
                <a:ext uri="{FF2B5EF4-FFF2-40B4-BE49-F238E27FC236}">
                  <a16:creationId xmlns:a16="http://schemas.microsoft.com/office/drawing/2014/main" id="{8D98D9B3-C3C3-42B4-A836-2FDAAF9F2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190" y="186833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61">
              <a:extLst>
                <a:ext uri="{FF2B5EF4-FFF2-40B4-BE49-F238E27FC236}">
                  <a16:creationId xmlns:a16="http://schemas.microsoft.com/office/drawing/2014/main" id="{A203AABB-A7B2-4544-88FB-2DB3A7CCC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139" y="21137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78">
              <a:extLst>
                <a:ext uri="{FF2B5EF4-FFF2-40B4-BE49-F238E27FC236}">
                  <a16:creationId xmlns:a16="http://schemas.microsoft.com/office/drawing/2014/main" id="{680D5D17-AC96-4E0F-ADB9-FCE1FF4CE7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1181" y="78949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84">
              <a:extLst>
                <a:ext uri="{FF2B5EF4-FFF2-40B4-BE49-F238E27FC236}">
                  <a16:creationId xmlns:a16="http://schemas.microsoft.com/office/drawing/2014/main" id="{BF0C7978-F9E2-4005-9574-15B3FB5538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2061" y="36589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6">
              <a:extLst>
                <a:ext uri="{FF2B5EF4-FFF2-40B4-BE49-F238E27FC236}">
                  <a16:creationId xmlns:a16="http://schemas.microsoft.com/office/drawing/2014/main" id="{9CC06248-C521-4E65-9620-07D06F8933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9223" y="14181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106">
              <a:extLst>
                <a:ext uri="{FF2B5EF4-FFF2-40B4-BE49-F238E27FC236}">
                  <a16:creationId xmlns:a16="http://schemas.microsoft.com/office/drawing/2014/main" id="{705B6C10-6A43-4BBE-A52C-DC2DAECAF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8826" y="55445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0">
              <a:extLst>
                <a:ext uri="{FF2B5EF4-FFF2-40B4-BE49-F238E27FC236}">
                  <a16:creationId xmlns:a16="http://schemas.microsoft.com/office/drawing/2014/main" id="{5BA4A0DD-7264-46BB-8644-3C50941C9A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96550" y="30662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12">
              <a:extLst>
                <a:ext uri="{FF2B5EF4-FFF2-40B4-BE49-F238E27FC236}">
                  <a16:creationId xmlns:a16="http://schemas.microsoft.com/office/drawing/2014/main" id="{B452AC30-E9F4-4529-BD6E-5ADCDA533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6844" y="7332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23">
              <a:extLst>
                <a:ext uri="{FF2B5EF4-FFF2-40B4-BE49-F238E27FC236}">
                  <a16:creationId xmlns:a16="http://schemas.microsoft.com/office/drawing/2014/main" id="{68EDA7F2-4EE5-4AEC-A504-CB08F6B9A7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78262" y="17902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30">
              <a:extLst>
                <a:ext uri="{FF2B5EF4-FFF2-40B4-BE49-F238E27FC236}">
                  <a16:creationId xmlns:a16="http://schemas.microsoft.com/office/drawing/2014/main" id="{5E189D22-8F54-46F8-9611-4F1FCC31B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1483" y="46827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35">
              <a:extLst>
                <a:ext uri="{FF2B5EF4-FFF2-40B4-BE49-F238E27FC236}">
                  <a16:creationId xmlns:a16="http://schemas.microsoft.com/office/drawing/2014/main" id="{B761794A-7FCE-4DAA-B710-803CA99FAA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89" y="68845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5">
              <a:extLst>
                <a:ext uri="{FF2B5EF4-FFF2-40B4-BE49-F238E27FC236}">
                  <a16:creationId xmlns:a16="http://schemas.microsoft.com/office/drawing/2014/main" id="{20995D3A-FC68-4B79-9632-2BB10ECA8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3278" y="2730591"/>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6">
              <a:extLst>
                <a:ext uri="{FF2B5EF4-FFF2-40B4-BE49-F238E27FC236}">
                  <a16:creationId xmlns:a16="http://schemas.microsoft.com/office/drawing/2014/main" id="{49C159BB-7257-4A09-8C12-6AF61D711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2140" y="501295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7">
              <a:extLst>
                <a:ext uri="{FF2B5EF4-FFF2-40B4-BE49-F238E27FC236}">
                  <a16:creationId xmlns:a16="http://schemas.microsoft.com/office/drawing/2014/main" id="{F5CD4467-A569-43CF-86A0-79473F580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3235" y="244427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8">
              <a:extLst>
                <a:ext uri="{FF2B5EF4-FFF2-40B4-BE49-F238E27FC236}">
                  <a16:creationId xmlns:a16="http://schemas.microsoft.com/office/drawing/2014/main" id="{E4FC1A14-AE5B-4899-95DD-9C56237DA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1683" y="477570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9">
              <a:extLst>
                <a:ext uri="{FF2B5EF4-FFF2-40B4-BE49-F238E27FC236}">
                  <a16:creationId xmlns:a16="http://schemas.microsoft.com/office/drawing/2014/main" id="{EC77E2DE-CC58-4107-A404-885D2613A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9821" y="449523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11">
              <a:extLst>
                <a:ext uri="{FF2B5EF4-FFF2-40B4-BE49-F238E27FC236}">
                  <a16:creationId xmlns:a16="http://schemas.microsoft.com/office/drawing/2014/main" id="{0E497A22-C9CB-4ADE-AE43-9E6768B22B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0182" y="423399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12">
              <a:extLst>
                <a:ext uri="{FF2B5EF4-FFF2-40B4-BE49-F238E27FC236}">
                  <a16:creationId xmlns:a16="http://schemas.microsoft.com/office/drawing/2014/main" id="{64056CC8-26C8-4739-B9F7-0F23B778AB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958" y="373151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13">
              <a:extLst>
                <a:ext uri="{FF2B5EF4-FFF2-40B4-BE49-F238E27FC236}">
                  <a16:creationId xmlns:a16="http://schemas.microsoft.com/office/drawing/2014/main" id="{CABABB06-E976-4F92-836D-60FC8F8D1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423" y="3135487"/>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14">
              <a:extLst>
                <a:ext uri="{FF2B5EF4-FFF2-40B4-BE49-F238E27FC236}">
                  <a16:creationId xmlns:a16="http://schemas.microsoft.com/office/drawing/2014/main" id="{FD9DF2A8-9AFC-48B4-BF3A-14B73A84FB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063" y="337541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16">
              <a:extLst>
                <a:ext uri="{FF2B5EF4-FFF2-40B4-BE49-F238E27FC236}">
                  <a16:creationId xmlns:a16="http://schemas.microsoft.com/office/drawing/2014/main" id="{C8825D2E-6C88-42BD-9C25-F3B9B332E1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0798" y="397454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17">
              <a:extLst>
                <a:ext uri="{FF2B5EF4-FFF2-40B4-BE49-F238E27FC236}">
                  <a16:creationId xmlns:a16="http://schemas.microsoft.com/office/drawing/2014/main" id="{DE603ADB-B4D2-4A70-B88F-260F1D318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5777" y="5419134"/>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21">
              <a:extLst>
                <a:ext uri="{FF2B5EF4-FFF2-40B4-BE49-F238E27FC236}">
                  <a16:creationId xmlns:a16="http://schemas.microsoft.com/office/drawing/2014/main" id="{C2878743-161E-4A64-8B65-B4FCBF7B1B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3768" y="569839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25">
              <a:extLst>
                <a:ext uri="{FF2B5EF4-FFF2-40B4-BE49-F238E27FC236}">
                  <a16:creationId xmlns:a16="http://schemas.microsoft.com/office/drawing/2014/main" id="{2A12C28B-23E2-44A5-ADB5-361EA98476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4745" y="641981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29">
              <a:extLst>
                <a:ext uri="{FF2B5EF4-FFF2-40B4-BE49-F238E27FC236}">
                  <a16:creationId xmlns:a16="http://schemas.microsoft.com/office/drawing/2014/main" id="{0C654FE1-36CF-4690-9309-DABBF02F3B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4651" y="593709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31">
              <a:extLst>
                <a:ext uri="{FF2B5EF4-FFF2-40B4-BE49-F238E27FC236}">
                  <a16:creationId xmlns:a16="http://schemas.microsoft.com/office/drawing/2014/main" id="{7D6AB6E9-0118-49A0-8EBF-B42E9F738F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534" y="6182401"/>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32">
              <a:extLst>
                <a:ext uri="{FF2B5EF4-FFF2-40B4-BE49-F238E27FC236}">
                  <a16:creationId xmlns:a16="http://schemas.microsoft.com/office/drawing/2014/main" id="{69778DD7-B38B-4E4F-8202-45BA1DC3B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532" y="326157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33">
              <a:extLst>
                <a:ext uri="{FF2B5EF4-FFF2-40B4-BE49-F238E27FC236}">
                  <a16:creationId xmlns:a16="http://schemas.microsoft.com/office/drawing/2014/main" id="{BD9887A7-6930-4D93-9DFD-01CA3CFB84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445" y="4352882"/>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34">
              <a:extLst>
                <a:ext uri="{FF2B5EF4-FFF2-40B4-BE49-F238E27FC236}">
                  <a16:creationId xmlns:a16="http://schemas.microsoft.com/office/drawing/2014/main" id="{4052AE48-583B-48C9-A247-060CA2896F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6061" y="5349630"/>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35">
              <a:extLst>
                <a:ext uri="{FF2B5EF4-FFF2-40B4-BE49-F238E27FC236}">
                  <a16:creationId xmlns:a16="http://schemas.microsoft.com/office/drawing/2014/main" id="{9FD5A422-7830-4B7A-A2ED-CA92A12C93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027" y="456110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36">
              <a:extLst>
                <a:ext uri="{FF2B5EF4-FFF2-40B4-BE49-F238E27FC236}">
                  <a16:creationId xmlns:a16="http://schemas.microsoft.com/office/drawing/2014/main" id="{F9916F67-3F6A-4C0C-A067-87AF502B9B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6164" y="601209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37">
              <a:extLst>
                <a:ext uri="{FF2B5EF4-FFF2-40B4-BE49-F238E27FC236}">
                  <a16:creationId xmlns:a16="http://schemas.microsoft.com/office/drawing/2014/main" id="{F0CE1BEA-482A-497E-B5E5-8285D2A281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30" y="3025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38">
              <a:extLst>
                <a:ext uri="{FF2B5EF4-FFF2-40B4-BE49-F238E27FC236}">
                  <a16:creationId xmlns:a16="http://schemas.microsoft.com/office/drawing/2014/main" id="{183BC246-BF63-4530-91A0-7BC015C6FC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5599" y="4865727"/>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39">
              <a:extLst>
                <a:ext uri="{FF2B5EF4-FFF2-40B4-BE49-F238E27FC236}">
                  <a16:creationId xmlns:a16="http://schemas.microsoft.com/office/drawing/2014/main" id="{9377B4B9-6ED2-4872-9CFB-829BA2BEB4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707" y="5106848"/>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40">
              <a:extLst>
                <a:ext uri="{FF2B5EF4-FFF2-40B4-BE49-F238E27FC236}">
                  <a16:creationId xmlns:a16="http://schemas.microsoft.com/office/drawing/2014/main" id="{0247E12E-39D9-4F0A-9185-30B9196F1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671" y="2563549"/>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41">
              <a:extLst>
                <a:ext uri="{FF2B5EF4-FFF2-40B4-BE49-F238E27FC236}">
                  <a16:creationId xmlns:a16="http://schemas.microsoft.com/office/drawing/2014/main" id="{BFEB6B5F-CFDA-4E9B-9679-E2FE14DCC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6164" y="624410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42">
              <a:extLst>
                <a:ext uri="{FF2B5EF4-FFF2-40B4-BE49-F238E27FC236}">
                  <a16:creationId xmlns:a16="http://schemas.microsoft.com/office/drawing/2014/main" id="{C7748D9D-4952-4BDA-A2D2-79CCCEBF3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1899" y="555121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44">
              <a:extLst>
                <a:ext uri="{FF2B5EF4-FFF2-40B4-BE49-F238E27FC236}">
                  <a16:creationId xmlns:a16="http://schemas.microsoft.com/office/drawing/2014/main" id="{EEB14017-87F5-46EA-991E-69B78C60FD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8122" y="404624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45">
              <a:extLst>
                <a:ext uri="{FF2B5EF4-FFF2-40B4-BE49-F238E27FC236}">
                  <a16:creationId xmlns:a16="http://schemas.microsoft.com/office/drawing/2014/main" id="{0289F161-F1B2-45F1-9E6E-79B9FB2CD8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5971" y="580207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46">
              <a:extLst>
                <a:ext uri="{FF2B5EF4-FFF2-40B4-BE49-F238E27FC236}">
                  <a16:creationId xmlns:a16="http://schemas.microsoft.com/office/drawing/2014/main" id="{22AEAE03-AEFB-44B9-84C4-4108C54D95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5030" y="2796168"/>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47">
              <a:extLst>
                <a:ext uri="{FF2B5EF4-FFF2-40B4-BE49-F238E27FC236}">
                  <a16:creationId xmlns:a16="http://schemas.microsoft.com/office/drawing/2014/main" id="{AC29BBAF-F380-49E2-A981-6892986B86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3175" y="3815119"/>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48">
              <a:extLst>
                <a:ext uri="{FF2B5EF4-FFF2-40B4-BE49-F238E27FC236}">
                  <a16:creationId xmlns:a16="http://schemas.microsoft.com/office/drawing/2014/main" id="{AA66B5C6-6339-49B7-B4DD-55A23AE244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8432" y="35816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49">
              <a:extLst>
                <a:ext uri="{FF2B5EF4-FFF2-40B4-BE49-F238E27FC236}">
                  <a16:creationId xmlns:a16="http://schemas.microsoft.com/office/drawing/2014/main" id="{914C6C7D-5E58-4233-8DDA-A30F9CCCDB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7046" y="647331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0">
              <a:extLst>
                <a:ext uri="{FF2B5EF4-FFF2-40B4-BE49-F238E27FC236}">
                  <a16:creationId xmlns:a16="http://schemas.microsoft.com/office/drawing/2014/main" id="{F714D64F-6362-4339-A494-157C35F1B3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7330" y="625462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85">
              <a:extLst>
                <a:ext uri="{FF2B5EF4-FFF2-40B4-BE49-F238E27FC236}">
                  <a16:creationId xmlns:a16="http://schemas.microsoft.com/office/drawing/2014/main" id="{291AFE89-581C-4100-9E75-FBFE3B3CAA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8772" y="651252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87">
              <a:extLst>
                <a:ext uri="{FF2B5EF4-FFF2-40B4-BE49-F238E27FC236}">
                  <a16:creationId xmlns:a16="http://schemas.microsoft.com/office/drawing/2014/main" id="{AD4A100C-BD8A-47B9-98DF-A89593D4B8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3743" y="66973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103">
              <a:extLst>
                <a:ext uri="{FF2B5EF4-FFF2-40B4-BE49-F238E27FC236}">
                  <a16:creationId xmlns:a16="http://schemas.microsoft.com/office/drawing/2014/main" id="{67CF13AE-D393-4F1F-A0D4-CB4EF09D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5018" y="608943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117">
              <a:extLst>
                <a:ext uri="{FF2B5EF4-FFF2-40B4-BE49-F238E27FC236}">
                  <a16:creationId xmlns:a16="http://schemas.microsoft.com/office/drawing/2014/main" id="{1C40F757-52FD-4397-8D3B-BAAE3CAA8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4971" y="594234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118">
              <a:extLst>
                <a:ext uri="{FF2B5EF4-FFF2-40B4-BE49-F238E27FC236}">
                  <a16:creationId xmlns:a16="http://schemas.microsoft.com/office/drawing/2014/main" id="{AFB44554-A46E-4ABF-985F-9F1373F4F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4271" y="66154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119">
              <a:extLst>
                <a:ext uri="{FF2B5EF4-FFF2-40B4-BE49-F238E27FC236}">
                  <a16:creationId xmlns:a16="http://schemas.microsoft.com/office/drawing/2014/main" id="{9D73DFC7-DA1B-4BB7-BEED-58964E7C4C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1378" y="635682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139">
              <a:extLst>
                <a:ext uri="{FF2B5EF4-FFF2-40B4-BE49-F238E27FC236}">
                  <a16:creationId xmlns:a16="http://schemas.microsoft.com/office/drawing/2014/main" id="{7A79C604-3A80-4307-8135-1E598DE8D6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6307" y="652451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144">
              <a:extLst>
                <a:ext uri="{FF2B5EF4-FFF2-40B4-BE49-F238E27FC236}">
                  <a16:creationId xmlns:a16="http://schemas.microsoft.com/office/drawing/2014/main" id="{4BA84D6B-68D3-4CB8-B469-DE762E2A8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59166" y="6052331"/>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145">
              <a:extLst>
                <a:ext uri="{FF2B5EF4-FFF2-40B4-BE49-F238E27FC236}">
                  <a16:creationId xmlns:a16="http://schemas.microsoft.com/office/drawing/2014/main" id="{7E545DE1-7FB2-4352-B269-221E9F9B0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75476" y="626399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8">
              <a:extLst>
                <a:ext uri="{FF2B5EF4-FFF2-40B4-BE49-F238E27FC236}">
                  <a16:creationId xmlns:a16="http://schemas.microsoft.com/office/drawing/2014/main" id="{0C828C7E-B8E1-49AA-B347-6718A2E594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2019" y="67137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8">
              <a:extLst>
                <a:ext uri="{FF2B5EF4-FFF2-40B4-BE49-F238E27FC236}">
                  <a16:creationId xmlns:a16="http://schemas.microsoft.com/office/drawing/2014/main" id="{C9F0AA56-EBC6-4DFF-B579-0C273C4EC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2187" y="29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8">
              <a:extLst>
                <a:ext uri="{FF2B5EF4-FFF2-40B4-BE49-F238E27FC236}">
                  <a16:creationId xmlns:a16="http://schemas.microsoft.com/office/drawing/2014/main" id="{525179BD-87FA-498D-B2FA-1D9E181B49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07" y="625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106">
              <a:extLst>
                <a:ext uri="{FF2B5EF4-FFF2-40B4-BE49-F238E27FC236}">
                  <a16:creationId xmlns:a16="http://schemas.microsoft.com/office/drawing/2014/main" id="{E2B5DFEF-C92E-4975-982C-D4504C5464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3460" y="2746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106">
              <a:extLst>
                <a:ext uri="{FF2B5EF4-FFF2-40B4-BE49-F238E27FC236}">
                  <a16:creationId xmlns:a16="http://schemas.microsoft.com/office/drawing/2014/main" id="{5D39FC93-96CA-4E79-A082-390E743AB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3113" y="673212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49">
              <a:extLst>
                <a:ext uri="{FF2B5EF4-FFF2-40B4-BE49-F238E27FC236}">
                  <a16:creationId xmlns:a16="http://schemas.microsoft.com/office/drawing/2014/main" id="{59433BE7-B138-4615-8446-988E3A0D0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3190" y="6095189"/>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31">
              <a:extLst>
                <a:ext uri="{FF2B5EF4-FFF2-40B4-BE49-F238E27FC236}">
                  <a16:creationId xmlns:a16="http://schemas.microsoft.com/office/drawing/2014/main" id="{186B6C82-5D2C-42C8-9B0F-0D5C5E200C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2292" y="522892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31">
              <a:extLst>
                <a:ext uri="{FF2B5EF4-FFF2-40B4-BE49-F238E27FC236}">
                  <a16:creationId xmlns:a16="http://schemas.microsoft.com/office/drawing/2014/main" id="{E8C3F346-F506-4018-80D8-A55EECC98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6598" y="52721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6129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THE VISION</a:t>
            </a:r>
            <a:br>
              <a:rPr lang="en-GB" sz="1800" b="1"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The Church is called to equip the Saints for the work of the ministry. Every Believer growing into maturity and being fruitful in their call is the attainable goal. The vision of this school of ministry is exactly that: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Raising a million Christlike Believers for the Kingdom of God.</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4054260" cy="1630547"/>
          </a:xfrm>
        </p:spPr>
        <p:txBody>
          <a:bodyPr>
            <a:normAutofit/>
          </a:bodyPr>
          <a:lstStyle/>
          <a:p>
            <a:pPr>
              <a:lnSpc>
                <a:spcPct val="140000"/>
              </a:lnSpc>
            </a:pPr>
            <a:r>
              <a:rPr lang="en-GB" sz="1600" b="1" i="1" dirty="0"/>
              <a:t>DISCIPLES OF CHRIST</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25788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THE VISION</a:t>
            </a:r>
            <a:br>
              <a:rPr lang="en-GB" sz="1800" b="1"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The School of Ministry is designed as a powerful word-based teaching ministry which employs practical, dynamic and socially relevant training. This will be presented with creativity and excellence with the aim of transforming Believers into mature Disciples and then into effective, socially engaged Ministers within the Kingdom of God and the World at large</a:t>
            </a: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Everyone A minister</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18150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Foundations School</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Designed to help new and mature Christians better understand the Cross and Salvation through Christ: and to have a firm grasp of the fundamentals of the faith as outlined in Scripture.</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Sound doctrine</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396532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Discipleship School</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Builds on from Foundations and opens the Believer to the disciplines and principles of living for Christ and the core of what a true Disciple believes and does in following Jesus.</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Churchgoer or disciple?</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183324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Ministry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The spirit of this level is to turn the Disciple into a Minister who understands their ministry gifts and who presses into destiny with purpose and identity according to Scripture and not Church traditions</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Priesthood of all believers</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15167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Leadership</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This level starts to impart to the Minister, key scriptural leadership principles that they can translate and utilise within their call, destiny and purpose. These tools will enable them to act as catalysts and agents of change in their field of influence, profession and sphere of society.</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Everyone a leader</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18416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Leadership School/Series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This level starts to impart to the Minister, key scriptural leadership and life principles that they can translate and utilise within their call, destiny and purpose. These tools will enable them to act as catalysts and agents of change in their field of influence, profession and sphere of society.</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Everyone a leader</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28236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224">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FCECC-D9BB-42E8-86C9-FB647324B955}"/>
              </a:ext>
            </a:extLst>
          </p:cNvPr>
          <p:cNvSpPr>
            <a:spLocks noGrp="1"/>
          </p:cNvSpPr>
          <p:nvPr>
            <p:ph type="ctrTitle"/>
          </p:nvPr>
        </p:nvSpPr>
        <p:spPr>
          <a:xfrm>
            <a:off x="891560" y="765690"/>
            <a:ext cx="4773663" cy="3306031"/>
          </a:xfrm>
        </p:spPr>
        <p:txBody>
          <a:bodyPr>
            <a:normAutofit/>
          </a:bodyPr>
          <a:lstStyle/>
          <a:p>
            <a:pPr>
              <a:lnSpc>
                <a:spcPct val="90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Commissioning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This level is more of a practical implementation of all the levels as they apply in the field or sphere of life. The Leader or Individual is ‘commissioned’ to go and flourish in their anointing and Calling.</a:t>
            </a: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br>
              <a:rPr lang="en-GB" sz="800" dirty="0"/>
            </a:br>
            <a:br>
              <a:rPr lang="en-GB"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AC8C1360-933B-4948-B5C5-0E3E48A70A4D}"/>
              </a:ext>
            </a:extLst>
          </p:cNvPr>
          <p:cNvSpPr>
            <a:spLocks noGrp="1"/>
          </p:cNvSpPr>
          <p:nvPr>
            <p:ph type="subTitle" idx="1"/>
          </p:nvPr>
        </p:nvSpPr>
        <p:spPr>
          <a:xfrm>
            <a:off x="1251261" y="4431888"/>
            <a:ext cx="3780930" cy="1289115"/>
          </a:xfrm>
        </p:spPr>
        <p:txBody>
          <a:bodyPr>
            <a:normAutofit/>
          </a:bodyPr>
          <a:lstStyle/>
          <a:p>
            <a:pPr>
              <a:lnSpc>
                <a:spcPct val="140000"/>
              </a:lnSpc>
            </a:pPr>
            <a:r>
              <a:rPr lang="en-GB" b="1" i="1" dirty="0"/>
              <a:t>Released into the call</a:t>
            </a:r>
          </a:p>
        </p:txBody>
      </p:sp>
      <p:grpSp>
        <p:nvGrpSpPr>
          <p:cNvPr id="431" name="Group 226">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228" name="Group 227">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316"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2"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2"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Video 3" descr="A group of people sitting around a table with a map on it&#10;&#10;Description automatically generated with low confidence">
            <a:extLst>
              <a:ext uri="{FF2B5EF4-FFF2-40B4-BE49-F238E27FC236}">
                <a16:creationId xmlns:a16="http://schemas.microsoft.com/office/drawing/2014/main" id="{284EEE7D-5598-4CBC-BE22-2AC0527D2F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68" r="-1" b="-1"/>
          <a:stretch/>
        </p:blipFill>
        <p:spPr>
          <a:xfrm>
            <a:off x="6317560" y="2167885"/>
            <a:ext cx="4765855" cy="2673608"/>
          </a:xfrm>
          <a:prstGeom prst="rect">
            <a:avLst/>
          </a:prstGeom>
        </p:spPr>
      </p:pic>
    </p:spTree>
    <p:extLst>
      <p:ext uri="{BB962C8B-B14F-4D97-AF65-F5344CB8AC3E}">
        <p14:creationId xmlns:p14="http://schemas.microsoft.com/office/powerpoint/2010/main" val="409591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BohemianVTI">
  <a:themeElements>
    <a:clrScheme name="AnalogousFromLightSeedRightStep">
      <a:dk1>
        <a:srgbClr val="000000"/>
      </a:dk1>
      <a:lt1>
        <a:srgbClr val="FFFFFF"/>
      </a:lt1>
      <a:dk2>
        <a:srgbClr val="412F24"/>
      </a:dk2>
      <a:lt2>
        <a:srgbClr val="E8E4E2"/>
      </a:lt2>
      <a:accent1>
        <a:srgbClr val="63ABC9"/>
      </a:accent1>
      <a:accent2>
        <a:srgbClr val="6D88CC"/>
      </a:accent2>
      <a:accent3>
        <a:srgbClr val="9187D5"/>
      </a:accent3>
      <a:accent4>
        <a:srgbClr val="A16DCC"/>
      </a:accent4>
      <a:accent5>
        <a:srgbClr val="D287D5"/>
      </a:accent5>
      <a:accent6>
        <a:srgbClr val="CC6DA8"/>
      </a:accent6>
      <a:hlink>
        <a:srgbClr val="A97660"/>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45</TotalTime>
  <Words>1325</Words>
  <Application>Microsoft Office PowerPoint</Application>
  <PresentationFormat>Widescreen</PresentationFormat>
  <Paragraphs>31</Paragraphs>
  <Slides>18</Slides>
  <Notes>0</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Avenir Next LT Pro</vt:lpstr>
      <vt:lpstr>Calibri</vt:lpstr>
      <vt:lpstr>Modern Love</vt:lpstr>
      <vt:lpstr>Segoe UI</vt:lpstr>
      <vt:lpstr>BohemianVTI</vt:lpstr>
      <vt:lpstr>BohemianVTI</vt:lpstr>
      <vt:lpstr>School Of Ministry</vt:lpstr>
      <vt:lpstr>THE VISION  The Church is called to equip the Saints for the work of the ministry. Every Believer growing into maturity and being fruitful in their call is the attainable goal. The vision of this school of ministry is exactly that:  Raising a million Christlike Believers for the Kingdom of God. </vt:lpstr>
      <vt:lpstr>THE VISION  The School of Ministry is designed as a powerful word-based teaching ministry which employs practical, dynamic and socially relevant training. This will be presented with creativity and excellence with the aim of transforming Believers into mature Disciples and then into effective, socially engaged Ministers within the Kingdom of God and the World at large  </vt:lpstr>
      <vt:lpstr>Foundations School Designed to help new and mature Christians better understand the Cross and Salvation through Christ: and to have a firm grasp of the fundamentals of the faith as outlined in Scripture.   </vt:lpstr>
      <vt:lpstr>Discipleship School  Builds on from Foundations and opens the Believer to the disciplines and principles of living for Christ and the core of what a true Disciple believes and does in following Jesus.    </vt:lpstr>
      <vt:lpstr>Ministry  The spirit of this level is to turn the Disciple into a Minister who understands their ministry gifts and who presses into destiny with purpose and identity according to Scripture and not Church traditions    </vt:lpstr>
      <vt:lpstr>Leadership  This level starts to impart to the Minister, key scriptural leadership principles that they can translate and utilise within their call, destiny and purpose. These tools will enable them to act as catalysts and agents of change in their field of influence, profession and sphere of society.     </vt:lpstr>
      <vt:lpstr>Leadership School/Series  This level starts to impart to the Minister, key scriptural leadership and life principles that they can translate and utilise within their call, destiny and purpose. These tools will enable them to act as catalysts and agents of change in their field of influence, profession and sphere of society.     </vt:lpstr>
      <vt:lpstr>Commissioning  This level is more of a practical implementation of all the levels as they apply in the field or sphere of life. The Leader or Individual is ‘commissioned’ to go and flourish in their anointing and Calling.      </vt:lpstr>
      <vt:lpstr> AIMS &amp; GOALS </vt:lpstr>
      <vt:lpstr>TRULY BORN AGAIN  23 for you have been born again [that is, reborn from above—spiritually transformed, renewed, and set apart for His purpose] not of seed which is perishable but [from that which is] imperishable and immortal, that is, through the living and everlasting word of God.  1Peter 1:18   Through the sound teaching at Foundation level, each delegate knows the clear difference between a religious church attender and a transformed New Testament Believer. The various classes on Salvation removes all wholly understanding and presents Christ and the Gospel comprehensively.  </vt:lpstr>
      <vt:lpstr>GROUNDED IN SCRIPTURE  - 11 Now these people were more noble and open-minded than those in Thessalonica, so they received the message [of salvation through faith in the Christ] with great eagerness, examining the Scriptures daily to see if these things were so. 12 As a result many of them became believers, together with several prominent Greek women and men.  Acts 17:11,12.   The School baptises delegates afresh in Scripture and allows everyone to have open access to the Truth of the Word. Lively interactive sessions enable questions to be asked and even contrary views are held in humility and unity of Spirit.   </vt:lpstr>
      <vt:lpstr>BECOMING A DISCIPLE  -  27 Whoever does not carry his own cross [expressing a willingness to endure whatever may come] and follow after Me [believing in Me, conforming to My example in living and, if need be, suffering or perhaps dying because of faith in Me] cannot be My disciple.  Luke 14:27.   The sound doctrine of submission to the Lordship of Christ and Obedience to His commands are taught as fundamental to Discipleship. A personal relationship with Christ which is daily and viable is pursued.    </vt:lpstr>
      <vt:lpstr>BEARING FRUIT  -  5 [b]I am the Vine; you are the branches. The one who remains in Me and I in him bears much fruit, for [otherwise] apart from Me [that is, cut off from vital union with Me] you can do nothing.  John 15: 5.  One of the key goals of the School is to reproduce true fruit bearing Disciples who are making disciples. One key aim for every Delegate is to reproduce themselves in ONE other Believer within ONE year, minimum. .    </vt:lpstr>
      <vt:lpstr>STEWARD YOUR GIFT  - 6 Since we have gifts that differ according to the grace given to us, each of us is to use them accordingly: if [someone has the gift of] prophecy, [let him speak a new message from God to His people] in proportion to the faith possessed;  Romans 12:6.  Everyone to be self-discerning and self-aware regarding the gifts and talents given by God. We use some simple analysing tools to help delegates identify their various abilities in God and Ministry differentiating between talents and ministry gifts. We encourage Delegates to press in towards their ministry gifts and not neglect them no matter the circumstances. . .    </vt:lpstr>
      <vt:lpstr>YOU ARE A MINISTER!  - 18 But all these things are from God, who reconciled us to Himself through Christ [making us acceptable to Him] and gave us the ministry of reconciliation [so that by our example we might bring others to Him], 2 Corinthians 5:18.   One of the most liberating revelations from the Scriptures as opposed to some prevailing church traditions, is the fact that every Christian is a MINISTER and that they have a ministry from God. The priesthood of all believers is a cornerstone of The New Testament In Christ Realities that will be revived in the Last Days Church of Christ. We encourage every Christian to Arise and Shine their light for God and Kingdom.  . .    </vt:lpstr>
      <vt:lpstr>START YOUR MINISTRY TODAY!   - 19 Go therefore and make disciples of all the nations [help the people to learn of Me, believe in Me, and obey My words], baptizing them in the name of the Father and of the Son and of the Holy Spirit… Matthew 28:19,20.  The Great Commission is not directed at Pastors or Church Leaders but at every Believer wherever they live, work or have relationships. The 20/80 Pareto Law applies to the church where the minority are doing the job of the majority. We educate, teach and reveal that the Scriptures show clearly that every Christian has the Spirit of Christ and called to shine for the Kingdom everywhere.   . .    </vt:lpstr>
      <vt:lpstr>HELP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Ministry</dc:title>
  <dc:creator>Senior Pastor</dc:creator>
  <cp:lastModifiedBy>Senior Pastor</cp:lastModifiedBy>
  <cp:revision>1</cp:revision>
  <dcterms:created xsi:type="dcterms:W3CDTF">2021-10-27T17:09:38Z</dcterms:created>
  <dcterms:modified xsi:type="dcterms:W3CDTF">2021-10-27T17:54:40Z</dcterms:modified>
</cp:coreProperties>
</file>